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82" r:id="rId4"/>
    <p:sldId id="297" r:id="rId5"/>
    <p:sldId id="259" r:id="rId6"/>
    <p:sldId id="283" r:id="rId7"/>
    <p:sldId id="261" r:id="rId8"/>
    <p:sldId id="284" r:id="rId9"/>
    <p:sldId id="296" r:id="rId10"/>
    <p:sldId id="263" r:id="rId11"/>
    <p:sldId id="285" r:id="rId12"/>
    <p:sldId id="265" r:id="rId13"/>
    <p:sldId id="286" r:id="rId14"/>
    <p:sldId id="267" r:id="rId15"/>
    <p:sldId id="287" r:id="rId16"/>
    <p:sldId id="288" r:id="rId17"/>
    <p:sldId id="270" r:id="rId18"/>
    <p:sldId id="289" r:id="rId19"/>
    <p:sldId id="290" r:id="rId20"/>
    <p:sldId id="274" r:id="rId21"/>
    <p:sldId id="291" r:id="rId22"/>
    <p:sldId id="278" r:id="rId23"/>
    <p:sldId id="294" r:id="rId24"/>
    <p:sldId id="280" r:id="rId25"/>
    <p:sldId id="295" r:id="rId26"/>
    <p:sldId id="298" r:id="rId27"/>
    <p:sldId id="2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3142B-BBB4-E9EC-F821-9936267F58D6}" v="1484" dt="2021-06-16T23:09:31.884"/>
    <p1510:client id="{230935D8-ED5C-415F-C5A1-4911C6D01C98}" v="319" dt="2021-06-14T17:48:52.523"/>
    <p1510:client id="{450BC866-A126-06DE-DC75-215577F4E2A2}" v="2463" dt="2021-06-16T00:19:52.515"/>
    <p1510:client id="{55C5C7AC-F8FC-47CB-B756-2238D3BFBB66}" v="250" dt="2021-06-14T17:06:57.374"/>
    <p1510:client id="{7B74F575-5FED-2BBE-479B-63918E605B84}" v="1547" dt="2021-06-16T10:53:59.493"/>
    <p1510:client id="{9CC49D4A-8A21-9695-5010-D80AE81F4657}" v="1401" dt="2021-06-14T22:52:12.441"/>
    <p1510:client id="{B9948893-865F-D7C9-0C8E-2B516F6ECF9F}" v="1568" dt="2021-06-16T11:50:46.650"/>
    <p1510:client id="{CC066F08-F97C-718F-21B0-AA5F7395E07F}" v="73" dt="2021-06-16T22:22:44.735"/>
    <p1510:client id="{CDAA8D8E-4905-76B8-368E-1027E9686812}" v="52" dt="2021-06-16T21:25:10.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751555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3926371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216662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4935138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9534788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0434250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3766212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9600944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4745280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208470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799379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9593653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694798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299386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2421847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6833890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1536515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6/21/2021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320619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6C686317-9C96-4A02-88CE-7319FF590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92893" y="1819539"/>
            <a:ext cx="5607086" cy="1922729"/>
          </a:xfrm>
        </p:spPr>
        <p:txBody>
          <a:bodyPr>
            <a:normAutofit/>
          </a:bodyPr>
          <a:lstStyle/>
          <a:p>
            <a:r>
              <a:rPr lang="en-US">
                <a:ea typeface="+mj-lt"/>
                <a:cs typeface="+mj-lt"/>
              </a:rPr>
              <a:t> NEW </a:t>
            </a:r>
            <a:br>
              <a:rPr lang="en-US">
                <a:ea typeface="+mj-lt"/>
                <a:cs typeface="+mj-lt"/>
              </a:rPr>
            </a:br>
            <a:r>
              <a:rPr lang="en-US">
                <a:ea typeface="+mj-lt"/>
                <a:cs typeface="+mj-lt"/>
              </a:rPr>
              <a:t>Contact View </a:t>
            </a:r>
            <a:endParaRPr lang="en-US"/>
          </a:p>
        </p:txBody>
      </p:sp>
      <p:sp>
        <p:nvSpPr>
          <p:cNvPr id="3" name="Subtitle 2"/>
          <p:cNvSpPr>
            <a:spLocks noGrp="1"/>
          </p:cNvSpPr>
          <p:nvPr>
            <p:ph type="subTitle" idx="1"/>
          </p:nvPr>
        </p:nvSpPr>
        <p:spPr>
          <a:xfrm>
            <a:off x="6922979" y="3797484"/>
            <a:ext cx="4922391" cy="1887008"/>
          </a:xfrm>
        </p:spPr>
        <p:txBody>
          <a:bodyPr vert="horz" lIns="91440" tIns="45720" rIns="91440" bIns="45720" rtlCol="0">
            <a:normAutofit/>
          </a:bodyPr>
          <a:lstStyle/>
          <a:p>
            <a:endParaRPr lang="en-US">
              <a:ea typeface="+mn-lt"/>
              <a:cs typeface="+mn-lt"/>
            </a:endParaRPr>
          </a:p>
          <a:p>
            <a:endParaRPr lang="en-US">
              <a:cs typeface="Calibri"/>
            </a:endParaRPr>
          </a:p>
        </p:txBody>
      </p:sp>
      <p:grpSp>
        <p:nvGrpSpPr>
          <p:cNvPr id="126" name="Group 125">
            <a:extLst>
              <a:ext uri="{FF2B5EF4-FFF2-40B4-BE49-F238E27FC236}">
                <a16:creationId xmlns:a16="http://schemas.microsoft.com/office/drawing/2014/main" id="{E0E25B5C-98A3-47D8-A4D7-10C2E17589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127" name="Freeform 6">
              <a:extLst>
                <a:ext uri="{FF2B5EF4-FFF2-40B4-BE49-F238E27FC236}">
                  <a16:creationId xmlns:a16="http://schemas.microsoft.com/office/drawing/2014/main" id="{FECB3374-15F5-40C2-95B4-0FCF10849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8" name="Freeform 7">
              <a:extLst>
                <a:ext uri="{FF2B5EF4-FFF2-40B4-BE49-F238E27FC236}">
                  <a16:creationId xmlns:a16="http://schemas.microsoft.com/office/drawing/2014/main" id="{E762314F-F556-4403-BAA1-AF8A3BED3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9" name="Freeform 25">
              <a:extLst>
                <a:ext uri="{FF2B5EF4-FFF2-40B4-BE49-F238E27FC236}">
                  <a16:creationId xmlns:a16="http://schemas.microsoft.com/office/drawing/2014/main" id="{02EDEF56-2F86-4867-986A-5AFB8EC0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0" name="Freeform 26">
              <a:extLst>
                <a:ext uri="{FF2B5EF4-FFF2-40B4-BE49-F238E27FC236}">
                  <a16:creationId xmlns:a16="http://schemas.microsoft.com/office/drawing/2014/main" id="{51BE63E6-C24A-43FA-93F5-475F550AB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1" name="Freeform 27">
              <a:extLst>
                <a:ext uri="{FF2B5EF4-FFF2-40B4-BE49-F238E27FC236}">
                  <a16:creationId xmlns:a16="http://schemas.microsoft.com/office/drawing/2014/main" id="{9639DAAA-46FE-401C-BB78-B7A9AF33C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2" name="Freeform 28">
              <a:extLst>
                <a:ext uri="{FF2B5EF4-FFF2-40B4-BE49-F238E27FC236}">
                  <a16:creationId xmlns:a16="http://schemas.microsoft.com/office/drawing/2014/main" id="{D5EFBD2C-94D5-43D0-B2FE-E390BD3F3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34" name="Rounded Rectangle 16">
            <a:extLst>
              <a:ext uri="{FF2B5EF4-FFF2-40B4-BE49-F238E27FC236}">
                <a16:creationId xmlns:a16="http://schemas.microsoft.com/office/drawing/2014/main" id="{EB9A9756-A5DB-460E-A867-A2AE77834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541964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 sign, dishware&#10;&#10;Description automatically generated">
            <a:extLst>
              <a:ext uri="{FF2B5EF4-FFF2-40B4-BE49-F238E27FC236}">
                <a16:creationId xmlns:a16="http://schemas.microsoft.com/office/drawing/2014/main" id="{66F3F429-88F1-43F7-B892-034FCA8D75A3}"/>
              </a:ext>
            </a:extLst>
          </p:cNvPr>
          <p:cNvPicPr>
            <a:picLocks noChangeAspect="1"/>
          </p:cNvPicPr>
          <p:nvPr/>
        </p:nvPicPr>
        <p:blipFill>
          <a:blip r:embed="rId3"/>
          <a:stretch>
            <a:fillRect/>
          </a:stretch>
        </p:blipFill>
        <p:spPr>
          <a:xfrm>
            <a:off x="977550" y="1819230"/>
            <a:ext cx="4774321" cy="2931778"/>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Graphical user interface&#10;&#10;Description automatically generated">
            <a:extLst>
              <a:ext uri="{FF2B5EF4-FFF2-40B4-BE49-F238E27FC236}">
                <a16:creationId xmlns:a16="http://schemas.microsoft.com/office/drawing/2014/main" id="{A91EA978-844C-414F-9431-913ABFB592FF}"/>
              </a:ext>
            </a:extLst>
          </p:cNvPr>
          <p:cNvPicPr>
            <a:picLocks noChangeAspect="1"/>
          </p:cNvPicPr>
          <p:nvPr/>
        </p:nvPicPr>
        <p:blipFill>
          <a:blip r:embed="rId3"/>
          <a:stretch>
            <a:fillRect/>
          </a:stretch>
        </p:blipFill>
        <p:spPr>
          <a:xfrm>
            <a:off x="43543" y="24231"/>
            <a:ext cx="12104914" cy="6799642"/>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3449701" y="1669351"/>
            <a:ext cx="4333217"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ea typeface="+mn-lt"/>
                <a:cs typeface="+mn-lt"/>
              </a:rPr>
              <a:t>Drag and Drop Widget</a:t>
            </a:r>
            <a:endParaRPr lang="en-US" sz="2400">
              <a:solidFill>
                <a:srgbClr val="FFFFFF"/>
              </a:solidFill>
            </a:endParaRPr>
          </a:p>
        </p:txBody>
      </p:sp>
      <p:sp>
        <p:nvSpPr>
          <p:cNvPr id="2" name="Rectangle 1">
            <a:extLst>
              <a:ext uri="{FF2B5EF4-FFF2-40B4-BE49-F238E27FC236}">
                <a16:creationId xmlns:a16="http://schemas.microsoft.com/office/drawing/2014/main" id="{38B5CFFF-FABF-4A7B-895E-753B4E051354}"/>
              </a:ext>
            </a:extLst>
          </p:cNvPr>
          <p:cNvSpPr/>
          <p:nvPr/>
        </p:nvSpPr>
        <p:spPr>
          <a:xfrm>
            <a:off x="1551708" y="2269174"/>
            <a:ext cx="296885" cy="32657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616EAF8-42E7-4259-8EF5-CE96E37ED1AF}"/>
              </a:ext>
            </a:extLst>
          </p:cNvPr>
          <p:cNvCxnSpPr/>
          <p:nvPr/>
        </p:nvCxnSpPr>
        <p:spPr>
          <a:xfrm flipV="1">
            <a:off x="1901165" y="2187162"/>
            <a:ext cx="1537855" cy="10489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A2CE9DC-8F48-490F-94B0-F84009CD3B37}"/>
              </a:ext>
            </a:extLst>
          </p:cNvPr>
          <p:cNvSpPr/>
          <p:nvPr/>
        </p:nvSpPr>
        <p:spPr>
          <a:xfrm>
            <a:off x="1531916" y="5030186"/>
            <a:ext cx="336469" cy="35626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944AAA-1BF1-4189-8585-F75C1DB8F7F6}"/>
              </a:ext>
            </a:extLst>
          </p:cNvPr>
          <p:cNvSpPr/>
          <p:nvPr/>
        </p:nvSpPr>
        <p:spPr>
          <a:xfrm>
            <a:off x="5084616" y="2269172"/>
            <a:ext cx="316677" cy="32657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7598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Graphical user interface, application&#10;&#10;Description automatically generated">
            <a:extLst>
              <a:ext uri="{FF2B5EF4-FFF2-40B4-BE49-F238E27FC236}">
                <a16:creationId xmlns:a16="http://schemas.microsoft.com/office/drawing/2014/main" id="{1525EB88-A5AE-4D64-81CB-EACAEDE689D3}"/>
              </a:ext>
            </a:extLst>
          </p:cNvPr>
          <p:cNvPicPr>
            <a:picLocks noChangeAspect="1"/>
          </p:cNvPicPr>
          <p:nvPr/>
        </p:nvPicPr>
        <p:blipFill>
          <a:blip r:embed="rId3"/>
          <a:stretch>
            <a:fillRect/>
          </a:stretch>
        </p:blipFill>
        <p:spPr>
          <a:xfrm>
            <a:off x="16160" y="19081"/>
            <a:ext cx="12155884" cy="6815095"/>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1915807" y="5509039"/>
            <a:ext cx="9014074" cy="830997"/>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mn-lt"/>
                <a:cs typeface="+mn-lt"/>
              </a:rPr>
              <a:t>Click on the Star icon on any widget and drag it to move it anywhere on the screen.</a:t>
            </a:r>
            <a:endParaRPr lang="en-US">
              <a:solidFill>
                <a:schemeClr val="bg1"/>
              </a:solidFill>
            </a:endParaRPr>
          </a:p>
        </p:txBody>
      </p:sp>
      <p:sp>
        <p:nvSpPr>
          <p:cNvPr id="2" name="Rectangle 1">
            <a:extLst>
              <a:ext uri="{FF2B5EF4-FFF2-40B4-BE49-F238E27FC236}">
                <a16:creationId xmlns:a16="http://schemas.microsoft.com/office/drawing/2014/main" id="{38B5CFFF-FABF-4A7B-895E-753B4E051354}"/>
              </a:ext>
            </a:extLst>
          </p:cNvPr>
          <p:cNvSpPr/>
          <p:nvPr/>
        </p:nvSpPr>
        <p:spPr>
          <a:xfrm>
            <a:off x="1215241" y="2853045"/>
            <a:ext cx="356261" cy="36615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44477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table&#10;&#10;Description automatically generated">
            <a:extLst>
              <a:ext uri="{FF2B5EF4-FFF2-40B4-BE49-F238E27FC236}">
                <a16:creationId xmlns:a16="http://schemas.microsoft.com/office/drawing/2014/main" id="{95B1A86F-F4FA-4991-AAB2-0189238DE9A0}"/>
              </a:ext>
            </a:extLst>
          </p:cNvPr>
          <p:cNvPicPr>
            <a:picLocks noChangeAspect="1"/>
          </p:cNvPicPr>
          <p:nvPr/>
        </p:nvPicPr>
        <p:blipFill>
          <a:blip r:embed="rId3"/>
          <a:stretch>
            <a:fillRect/>
          </a:stretch>
        </p:blipFill>
        <p:spPr>
          <a:xfrm>
            <a:off x="48016" y="19622"/>
            <a:ext cx="12101389" cy="6768327"/>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5557573" y="620364"/>
            <a:ext cx="3224853"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rPr>
              <a:t>Resizing Widgets</a:t>
            </a:r>
            <a:endParaRPr lang="en-US" sz="2400">
              <a:solidFill>
                <a:srgbClr val="FFFFFF"/>
              </a:solidFill>
            </a:endParaRPr>
          </a:p>
        </p:txBody>
      </p:sp>
      <p:sp>
        <p:nvSpPr>
          <p:cNvPr id="6" name="Rectangle 5">
            <a:extLst>
              <a:ext uri="{FF2B5EF4-FFF2-40B4-BE49-F238E27FC236}">
                <a16:creationId xmlns:a16="http://schemas.microsoft.com/office/drawing/2014/main" id="{2602CC91-8DE5-4194-B2E8-256396EEBFB2}"/>
              </a:ext>
            </a:extLst>
          </p:cNvPr>
          <p:cNvSpPr/>
          <p:nvPr/>
        </p:nvSpPr>
        <p:spPr>
          <a:xfrm>
            <a:off x="4579916" y="1378525"/>
            <a:ext cx="326571" cy="29688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65262AF-59C9-45C0-BC88-5FCE7BCBFB5D}"/>
              </a:ext>
            </a:extLst>
          </p:cNvPr>
          <p:cNvSpPr/>
          <p:nvPr/>
        </p:nvSpPr>
        <p:spPr>
          <a:xfrm>
            <a:off x="11645734" y="1378525"/>
            <a:ext cx="326571" cy="29688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97F885A-0A8B-484C-A4A1-C56BCF313640}"/>
              </a:ext>
            </a:extLst>
          </p:cNvPr>
          <p:cNvSpPr/>
          <p:nvPr/>
        </p:nvSpPr>
        <p:spPr>
          <a:xfrm>
            <a:off x="11645733" y="4129641"/>
            <a:ext cx="326571" cy="29688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38E3042-62E1-45D2-85EA-ABBDDC9C6B54}"/>
              </a:ext>
            </a:extLst>
          </p:cNvPr>
          <p:cNvCxnSpPr/>
          <p:nvPr/>
        </p:nvCxnSpPr>
        <p:spPr>
          <a:xfrm flipV="1">
            <a:off x="4970195" y="1129517"/>
            <a:ext cx="558141" cy="25333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8A83820-1220-444C-B17E-1FC04F638151}"/>
              </a:ext>
            </a:extLst>
          </p:cNvPr>
          <p:cNvCxnSpPr>
            <a:cxnSpLocks/>
          </p:cNvCxnSpPr>
          <p:nvPr/>
        </p:nvCxnSpPr>
        <p:spPr>
          <a:xfrm flipH="1" flipV="1">
            <a:off x="8774259" y="1060244"/>
            <a:ext cx="2826325" cy="28302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29916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10;&#10;Description automatically generated">
            <a:extLst>
              <a:ext uri="{FF2B5EF4-FFF2-40B4-BE49-F238E27FC236}">
                <a16:creationId xmlns:a16="http://schemas.microsoft.com/office/drawing/2014/main" id="{7D3AC02B-8918-4175-8F34-CD8E413F4035}"/>
              </a:ext>
            </a:extLst>
          </p:cNvPr>
          <p:cNvPicPr>
            <a:picLocks noChangeAspect="1"/>
          </p:cNvPicPr>
          <p:nvPr/>
        </p:nvPicPr>
        <p:blipFill>
          <a:blip r:embed="rId3"/>
          <a:stretch>
            <a:fillRect/>
          </a:stretch>
        </p:blipFill>
        <p:spPr>
          <a:xfrm>
            <a:off x="3959" y="4438"/>
            <a:ext cx="12174185" cy="6809538"/>
          </a:xfrm>
          <a:prstGeom prst="rect">
            <a:avLst/>
          </a:prstGeom>
        </p:spPr>
      </p:pic>
      <p:sp>
        <p:nvSpPr>
          <p:cNvPr id="14" name="Rectangle 13">
            <a:extLst>
              <a:ext uri="{FF2B5EF4-FFF2-40B4-BE49-F238E27FC236}">
                <a16:creationId xmlns:a16="http://schemas.microsoft.com/office/drawing/2014/main" id="{2569182D-9D12-45AB-9373-CA98044635AB}"/>
              </a:ext>
            </a:extLst>
          </p:cNvPr>
          <p:cNvSpPr/>
          <p:nvPr/>
        </p:nvSpPr>
        <p:spPr>
          <a:xfrm>
            <a:off x="6727371" y="2199902"/>
            <a:ext cx="2246414" cy="258288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80ED7B-2DD0-4812-BBD4-1496C154A824}"/>
              </a:ext>
            </a:extLst>
          </p:cNvPr>
          <p:cNvSpPr txBox="1"/>
          <p:nvPr/>
        </p:nvSpPr>
        <p:spPr>
          <a:xfrm>
            <a:off x="1529860" y="5330910"/>
            <a:ext cx="7529657" cy="830997"/>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mn-lt"/>
                <a:cs typeface="+mn-lt"/>
              </a:rPr>
              <a:t>Resize widgets by clicking the 9 dots icon to open the size menu</a:t>
            </a:r>
          </a:p>
        </p:txBody>
      </p:sp>
    </p:spTree>
    <p:extLst>
      <p:ext uri="{BB962C8B-B14F-4D97-AF65-F5344CB8AC3E}">
        <p14:creationId xmlns:p14="http://schemas.microsoft.com/office/powerpoint/2010/main" val="255703879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10;&#10;Description automatically generated">
            <a:extLst>
              <a:ext uri="{FF2B5EF4-FFF2-40B4-BE49-F238E27FC236}">
                <a16:creationId xmlns:a16="http://schemas.microsoft.com/office/drawing/2014/main" id="{B41C15DF-CEB3-4EF9-8CD5-BD6490489AA5}"/>
              </a:ext>
            </a:extLst>
          </p:cNvPr>
          <p:cNvPicPr>
            <a:picLocks noChangeAspect="1"/>
          </p:cNvPicPr>
          <p:nvPr/>
        </p:nvPicPr>
        <p:blipFill>
          <a:blip r:embed="rId3"/>
          <a:stretch>
            <a:fillRect/>
          </a:stretch>
        </p:blipFill>
        <p:spPr>
          <a:xfrm>
            <a:off x="33648" y="-5457"/>
            <a:ext cx="12144497" cy="6819434"/>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4290870" y="1451636"/>
            <a:ext cx="4976464"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Customize Summary Widgets</a:t>
            </a:r>
            <a:endParaRPr lang="en-US" sz="2400">
              <a:solidFill>
                <a:schemeClr val="bg1"/>
              </a:solidFill>
            </a:endParaRPr>
          </a:p>
        </p:txBody>
      </p:sp>
      <p:sp>
        <p:nvSpPr>
          <p:cNvPr id="14" name="Rectangle 13">
            <a:extLst>
              <a:ext uri="{FF2B5EF4-FFF2-40B4-BE49-F238E27FC236}">
                <a16:creationId xmlns:a16="http://schemas.microsoft.com/office/drawing/2014/main" id="{0904BC67-ED69-4335-B4F7-6B6A12C97D78}"/>
              </a:ext>
            </a:extLst>
          </p:cNvPr>
          <p:cNvSpPr/>
          <p:nvPr/>
        </p:nvSpPr>
        <p:spPr>
          <a:xfrm>
            <a:off x="8132618" y="2239486"/>
            <a:ext cx="306778" cy="34636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0904BC67-ED69-4335-B4F7-6B6A12C97D78}"/>
              </a:ext>
            </a:extLst>
          </p:cNvPr>
          <p:cNvSpPr/>
          <p:nvPr/>
        </p:nvSpPr>
        <p:spPr>
          <a:xfrm>
            <a:off x="11650064" y="2233919"/>
            <a:ext cx="326571" cy="34636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74414571-AE90-4938-B866-101C302D69B8}"/>
              </a:ext>
            </a:extLst>
          </p:cNvPr>
          <p:cNvSpPr/>
          <p:nvPr/>
        </p:nvSpPr>
        <p:spPr>
          <a:xfrm>
            <a:off x="4619499" y="2239486"/>
            <a:ext cx="306779" cy="34636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5F1BF11-C458-4543-88E4-53AD5908CFFA}"/>
              </a:ext>
            </a:extLst>
          </p:cNvPr>
          <p:cNvCxnSpPr/>
          <p:nvPr/>
        </p:nvCxnSpPr>
        <p:spPr>
          <a:xfrm flipV="1">
            <a:off x="4946071" y="1996043"/>
            <a:ext cx="478973" cy="23354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8F3145-5A04-4347-8152-0B5B36CF6FED}"/>
              </a:ext>
            </a:extLst>
          </p:cNvPr>
          <p:cNvCxnSpPr>
            <a:cxnSpLocks/>
          </p:cNvCxnSpPr>
          <p:nvPr/>
        </p:nvCxnSpPr>
        <p:spPr>
          <a:xfrm flipH="1" flipV="1">
            <a:off x="7849589" y="1956459"/>
            <a:ext cx="243443" cy="25334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45559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5F1BF11-C458-4543-88E4-53AD5908CFFA}"/>
              </a:ext>
            </a:extLst>
          </p:cNvPr>
          <p:cNvCxnSpPr/>
          <p:nvPr/>
        </p:nvCxnSpPr>
        <p:spPr>
          <a:xfrm flipH="1" flipV="1">
            <a:off x="2377043" y="3262744"/>
            <a:ext cx="550222" cy="70856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5" descr="Graphical user interface&#10;&#10;Description automatically generated">
            <a:extLst>
              <a:ext uri="{FF2B5EF4-FFF2-40B4-BE49-F238E27FC236}">
                <a16:creationId xmlns:a16="http://schemas.microsoft.com/office/drawing/2014/main" id="{30426179-09FA-450C-A46C-B5691E8495FD}"/>
              </a:ext>
            </a:extLst>
          </p:cNvPr>
          <p:cNvPicPr>
            <a:picLocks noChangeAspect="1"/>
          </p:cNvPicPr>
          <p:nvPr/>
        </p:nvPicPr>
        <p:blipFill>
          <a:blip r:embed="rId3"/>
          <a:stretch>
            <a:fillRect/>
          </a:stretch>
        </p:blipFill>
        <p:spPr>
          <a:xfrm>
            <a:off x="3958" y="4438"/>
            <a:ext cx="12174185" cy="6849121"/>
          </a:xfrm>
          <a:prstGeom prst="rect">
            <a:avLst/>
          </a:prstGeom>
        </p:spPr>
      </p:pic>
      <p:sp>
        <p:nvSpPr>
          <p:cNvPr id="22" name="Rectangle 21">
            <a:extLst>
              <a:ext uri="{FF2B5EF4-FFF2-40B4-BE49-F238E27FC236}">
                <a16:creationId xmlns:a16="http://schemas.microsoft.com/office/drawing/2014/main" id="{74414571-AE90-4938-B866-101C302D69B8}"/>
              </a:ext>
            </a:extLst>
          </p:cNvPr>
          <p:cNvSpPr/>
          <p:nvPr/>
        </p:nvSpPr>
        <p:spPr>
          <a:xfrm>
            <a:off x="7113319" y="2407720"/>
            <a:ext cx="1533893" cy="44532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80ED7B-2DD0-4812-BBD4-1496C154A824}"/>
              </a:ext>
            </a:extLst>
          </p:cNvPr>
          <p:cNvSpPr txBox="1"/>
          <p:nvPr/>
        </p:nvSpPr>
        <p:spPr>
          <a:xfrm>
            <a:off x="1549650" y="5419974"/>
            <a:ext cx="7648412" cy="830997"/>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mn-lt"/>
                <a:cs typeface="+mn-lt"/>
              </a:rPr>
              <a:t>In Summary Widgets, clicking the size/</a:t>
            </a:r>
            <a:r>
              <a:rPr lang="en-US" sz="2400" b="1">
                <a:solidFill>
                  <a:schemeClr val="bg1"/>
                </a:solidFill>
                <a:latin typeface="Arial Rounded MT Bold"/>
                <a:ea typeface="+mn-lt"/>
                <a:cs typeface="+mn-lt"/>
              </a:rPr>
              <a:t>9</a:t>
            </a:r>
            <a:r>
              <a:rPr lang="en-US" sz="2400" b="1">
                <a:solidFill>
                  <a:schemeClr val="bg1"/>
                </a:solidFill>
                <a:ea typeface="+mn-lt"/>
                <a:cs typeface="+mn-lt"/>
              </a:rPr>
              <a:t> dot icon opens a menu with an additional tab for Options.</a:t>
            </a:r>
            <a:endParaRPr lang="en-US" sz="2400" b="1">
              <a:solidFill>
                <a:schemeClr val="bg1"/>
              </a:solidFill>
            </a:endParaRPr>
          </a:p>
        </p:txBody>
      </p:sp>
    </p:spTree>
    <p:extLst>
      <p:ext uri="{BB962C8B-B14F-4D97-AF65-F5344CB8AC3E}">
        <p14:creationId xmlns:p14="http://schemas.microsoft.com/office/powerpoint/2010/main" val="378154140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5F1BF11-C458-4543-88E4-53AD5908CFFA}"/>
              </a:ext>
            </a:extLst>
          </p:cNvPr>
          <p:cNvCxnSpPr/>
          <p:nvPr/>
        </p:nvCxnSpPr>
        <p:spPr>
          <a:xfrm flipH="1" flipV="1">
            <a:off x="10729355" y="3549731"/>
            <a:ext cx="550222" cy="70856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4" descr="Graphical user interface&#10;&#10;Description automatically generated">
            <a:extLst>
              <a:ext uri="{FF2B5EF4-FFF2-40B4-BE49-F238E27FC236}">
                <a16:creationId xmlns:a16="http://schemas.microsoft.com/office/drawing/2014/main" id="{F9504040-BD03-40FF-BBA5-981453DBC173}"/>
              </a:ext>
            </a:extLst>
          </p:cNvPr>
          <p:cNvPicPr>
            <a:picLocks noChangeAspect="1"/>
          </p:cNvPicPr>
          <p:nvPr/>
        </p:nvPicPr>
        <p:blipFill>
          <a:blip r:embed="rId3"/>
          <a:stretch>
            <a:fillRect/>
          </a:stretch>
        </p:blipFill>
        <p:spPr>
          <a:xfrm>
            <a:off x="3959" y="34127"/>
            <a:ext cx="12174185" cy="6809538"/>
          </a:xfrm>
          <a:prstGeom prst="rect">
            <a:avLst/>
          </a:prstGeom>
        </p:spPr>
      </p:pic>
      <p:sp>
        <p:nvSpPr>
          <p:cNvPr id="15" name="Rectangle 14">
            <a:extLst>
              <a:ext uri="{FF2B5EF4-FFF2-40B4-BE49-F238E27FC236}">
                <a16:creationId xmlns:a16="http://schemas.microsoft.com/office/drawing/2014/main" id="{0904BC67-ED69-4335-B4F7-6B6A12C97D78}"/>
              </a:ext>
            </a:extLst>
          </p:cNvPr>
          <p:cNvSpPr/>
          <p:nvPr/>
        </p:nvSpPr>
        <p:spPr>
          <a:xfrm>
            <a:off x="4356637" y="3906361"/>
            <a:ext cx="1820881" cy="37605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3780ED7B-2DD0-4812-BBD4-1496C154A824}"/>
              </a:ext>
            </a:extLst>
          </p:cNvPr>
          <p:cNvSpPr txBox="1"/>
          <p:nvPr/>
        </p:nvSpPr>
        <p:spPr>
          <a:xfrm>
            <a:off x="1688195" y="5370493"/>
            <a:ext cx="7470282" cy="830997"/>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mn-lt"/>
                <a:cs typeface="+mn-lt"/>
              </a:rPr>
              <a:t>In the Options tab, you can turn on/off individual fields for that widget.</a:t>
            </a:r>
          </a:p>
        </p:txBody>
      </p:sp>
    </p:spTree>
    <p:extLst>
      <p:ext uri="{BB962C8B-B14F-4D97-AF65-F5344CB8AC3E}">
        <p14:creationId xmlns:p14="http://schemas.microsoft.com/office/powerpoint/2010/main" val="323950825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Graphical user interface&#10;&#10;Description automatically generated">
            <a:extLst>
              <a:ext uri="{FF2B5EF4-FFF2-40B4-BE49-F238E27FC236}">
                <a16:creationId xmlns:a16="http://schemas.microsoft.com/office/drawing/2014/main" id="{6B8FBD60-E9AC-40E1-9B65-F6D0203688AC}"/>
              </a:ext>
            </a:extLst>
          </p:cNvPr>
          <p:cNvPicPr>
            <a:picLocks noChangeAspect="1"/>
          </p:cNvPicPr>
          <p:nvPr/>
        </p:nvPicPr>
        <p:blipFill>
          <a:blip r:embed="rId3"/>
          <a:stretch>
            <a:fillRect/>
          </a:stretch>
        </p:blipFill>
        <p:spPr>
          <a:xfrm>
            <a:off x="3959" y="4438"/>
            <a:ext cx="12184081" cy="6849122"/>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5321556" y="2144364"/>
            <a:ext cx="2245140" cy="461665"/>
          </a:xfrm>
          <a:prstGeom prst="rect">
            <a:avLst/>
          </a:prstGeom>
          <a:solidFill>
            <a:schemeClr val="accent1"/>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 Timeline </a:t>
            </a:r>
          </a:p>
        </p:txBody>
      </p:sp>
      <p:cxnSp>
        <p:nvCxnSpPr>
          <p:cNvPr id="5" name="Straight Arrow Connector 4">
            <a:extLst>
              <a:ext uri="{FF2B5EF4-FFF2-40B4-BE49-F238E27FC236}">
                <a16:creationId xmlns:a16="http://schemas.microsoft.com/office/drawing/2014/main" id="{873E6B05-6D58-4B90-9687-3BE00712475A}"/>
              </a:ext>
            </a:extLst>
          </p:cNvPr>
          <p:cNvCxnSpPr/>
          <p:nvPr/>
        </p:nvCxnSpPr>
        <p:spPr>
          <a:xfrm flipH="1">
            <a:off x="7626308" y="2550597"/>
            <a:ext cx="1430978" cy="13853"/>
          </a:xfrm>
          <a:prstGeom prst="straightConnector1">
            <a:avLst/>
          </a:prstGeom>
          <a:ln w="5715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1F13A50-C5A3-4AE1-95AF-71974343E932}"/>
              </a:ext>
            </a:extLst>
          </p:cNvPr>
          <p:cNvSpPr/>
          <p:nvPr/>
        </p:nvSpPr>
        <p:spPr>
          <a:xfrm>
            <a:off x="9112330" y="2239486"/>
            <a:ext cx="900545" cy="42553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81055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Graphical user interface, application&#10;&#10;Description automatically generated">
            <a:extLst>
              <a:ext uri="{FF2B5EF4-FFF2-40B4-BE49-F238E27FC236}">
                <a16:creationId xmlns:a16="http://schemas.microsoft.com/office/drawing/2014/main" id="{C0F6324A-D2A4-4E34-8627-C6868DCBF820}"/>
              </a:ext>
            </a:extLst>
          </p:cNvPr>
          <p:cNvPicPr>
            <a:picLocks noChangeAspect="1"/>
          </p:cNvPicPr>
          <p:nvPr/>
        </p:nvPicPr>
        <p:blipFill>
          <a:blip r:embed="rId3"/>
          <a:stretch>
            <a:fillRect/>
          </a:stretch>
        </p:blipFill>
        <p:spPr>
          <a:xfrm>
            <a:off x="3958" y="4438"/>
            <a:ext cx="12184082" cy="6849123"/>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1274051" y="4687663"/>
            <a:ext cx="7737476" cy="1938992"/>
          </a:xfrm>
          <a:prstGeom prst="rect">
            <a:avLst/>
          </a:prstGeom>
          <a:solidFill>
            <a:schemeClr val="accent1"/>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ea typeface="+mn-lt"/>
                <a:cs typeface="+mn-lt"/>
              </a:rPr>
              <a:t>The Timeline shows a roll-up of all activity the contact has had--purchases, communications received, tasks &amp; interactions, etc. The icons on the Timeline entries match the icons on the Main Menu to make identifying transactions by type/module easier. Below the timeline, all Tags and Smart Tags added to the record will be displayed.</a:t>
            </a:r>
          </a:p>
        </p:txBody>
      </p:sp>
      <p:cxnSp>
        <p:nvCxnSpPr>
          <p:cNvPr id="5" name="Straight Arrow Connector 4">
            <a:extLst>
              <a:ext uri="{FF2B5EF4-FFF2-40B4-BE49-F238E27FC236}">
                <a16:creationId xmlns:a16="http://schemas.microsoft.com/office/drawing/2014/main" id="{873E6B05-6D58-4B90-9687-3BE00712475A}"/>
              </a:ext>
            </a:extLst>
          </p:cNvPr>
          <p:cNvCxnSpPr/>
          <p:nvPr/>
        </p:nvCxnSpPr>
        <p:spPr>
          <a:xfrm>
            <a:off x="9126558" y="2451633"/>
            <a:ext cx="3958" cy="934192"/>
          </a:xfrm>
          <a:prstGeom prst="straightConnector1">
            <a:avLst/>
          </a:prstGeom>
          <a:ln w="5715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D9F0A08-8F64-4A06-94C7-CA8B343FE31F}"/>
              </a:ext>
            </a:extLst>
          </p:cNvPr>
          <p:cNvSpPr/>
          <p:nvPr/>
        </p:nvSpPr>
        <p:spPr>
          <a:xfrm>
            <a:off x="9013369" y="1903019"/>
            <a:ext cx="900545" cy="42553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27539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179B80CC-4F56-4E9D-8270-26C0A0137DDD}"/>
              </a:ext>
            </a:extLst>
          </p:cNvPr>
          <p:cNvPicPr>
            <a:picLocks noChangeAspect="1"/>
          </p:cNvPicPr>
          <p:nvPr/>
        </p:nvPicPr>
        <p:blipFill>
          <a:blip r:embed="rId3"/>
          <a:stretch>
            <a:fillRect/>
          </a:stretch>
        </p:blipFill>
        <p:spPr>
          <a:xfrm>
            <a:off x="3959" y="24232"/>
            <a:ext cx="12174186" cy="6799641"/>
          </a:xfrm>
          <a:prstGeom prst="rect">
            <a:avLst/>
          </a:prstGeom>
        </p:spPr>
      </p:pic>
      <p:sp>
        <p:nvSpPr>
          <p:cNvPr id="2" name="Rectangle 1">
            <a:extLst>
              <a:ext uri="{FF2B5EF4-FFF2-40B4-BE49-F238E27FC236}">
                <a16:creationId xmlns:a16="http://schemas.microsoft.com/office/drawing/2014/main" id="{F1F13A50-C5A3-4AE1-95AF-71974343E932}"/>
              </a:ext>
            </a:extLst>
          </p:cNvPr>
          <p:cNvSpPr/>
          <p:nvPr/>
        </p:nvSpPr>
        <p:spPr>
          <a:xfrm>
            <a:off x="9013369" y="1338941"/>
            <a:ext cx="346364" cy="42553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80ED7B-2DD0-4812-BBD4-1496C154A824}"/>
              </a:ext>
            </a:extLst>
          </p:cNvPr>
          <p:cNvSpPr txBox="1"/>
          <p:nvPr/>
        </p:nvSpPr>
        <p:spPr>
          <a:xfrm>
            <a:off x="1412596" y="5558520"/>
            <a:ext cx="7440593" cy="1200329"/>
          </a:xfrm>
          <a:prstGeom prst="rect">
            <a:avLst/>
          </a:prstGeom>
          <a:solidFill>
            <a:schemeClr val="accent1"/>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mn-lt"/>
                <a:cs typeface="+mn-lt"/>
              </a:rPr>
              <a:t>The Timeline can be locked in place or can be unlocked (by clicking the lock icon) and then toggled opened/closed.</a:t>
            </a:r>
          </a:p>
        </p:txBody>
      </p:sp>
      <p:sp>
        <p:nvSpPr>
          <p:cNvPr id="14" name="Rectangle 13">
            <a:extLst>
              <a:ext uri="{FF2B5EF4-FFF2-40B4-BE49-F238E27FC236}">
                <a16:creationId xmlns:a16="http://schemas.microsoft.com/office/drawing/2014/main" id="{F8B83301-CBC8-41EC-9446-99C1B620359D}"/>
              </a:ext>
            </a:extLst>
          </p:cNvPr>
          <p:cNvSpPr/>
          <p:nvPr/>
        </p:nvSpPr>
        <p:spPr>
          <a:xfrm>
            <a:off x="8686797" y="1338940"/>
            <a:ext cx="267196" cy="42553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0BEA46-400C-49DA-9B6D-523218F72184}"/>
              </a:ext>
            </a:extLst>
          </p:cNvPr>
          <p:cNvSpPr txBox="1"/>
          <p:nvPr/>
        </p:nvSpPr>
        <p:spPr>
          <a:xfrm>
            <a:off x="9794595" y="1402157"/>
            <a:ext cx="1018024" cy="369332"/>
          </a:xfrm>
          <a:prstGeom prst="rect">
            <a:avLst/>
          </a:prstGeom>
          <a:solidFill>
            <a:schemeClr val="accent1"/>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Lock</a:t>
            </a:r>
            <a:endParaRPr lang="en-US">
              <a:solidFill>
                <a:schemeClr val="bg1"/>
              </a:solidFill>
            </a:endParaRPr>
          </a:p>
        </p:txBody>
      </p:sp>
      <p:cxnSp>
        <p:nvCxnSpPr>
          <p:cNvPr id="7" name="Straight Arrow Connector 6">
            <a:extLst>
              <a:ext uri="{FF2B5EF4-FFF2-40B4-BE49-F238E27FC236}">
                <a16:creationId xmlns:a16="http://schemas.microsoft.com/office/drawing/2014/main" id="{66D848C3-6C68-4638-B8C7-03CB17DCB294}"/>
              </a:ext>
            </a:extLst>
          </p:cNvPr>
          <p:cNvCxnSpPr/>
          <p:nvPr/>
        </p:nvCxnSpPr>
        <p:spPr>
          <a:xfrm>
            <a:off x="9433928" y="1600564"/>
            <a:ext cx="350319" cy="3957"/>
          </a:xfrm>
          <a:prstGeom prst="straightConnector1">
            <a:avLst/>
          </a:prstGeom>
          <a:ln w="5715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D200BEB-2A73-4954-B1A3-E8793C86FFB6}"/>
              </a:ext>
            </a:extLst>
          </p:cNvPr>
          <p:cNvSpPr txBox="1"/>
          <p:nvPr/>
        </p:nvSpPr>
        <p:spPr>
          <a:xfrm>
            <a:off x="7310672" y="1421949"/>
            <a:ext cx="1018024" cy="369332"/>
          </a:xfrm>
          <a:prstGeom prst="rect">
            <a:avLst/>
          </a:prstGeom>
          <a:solidFill>
            <a:schemeClr val="accent1"/>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Toggle</a:t>
            </a:r>
            <a:endParaRPr lang="en-US">
              <a:solidFill>
                <a:schemeClr val="bg1"/>
              </a:solidFill>
            </a:endParaRPr>
          </a:p>
        </p:txBody>
      </p:sp>
      <p:cxnSp>
        <p:nvCxnSpPr>
          <p:cNvPr id="24" name="Straight Arrow Connector 23">
            <a:extLst>
              <a:ext uri="{FF2B5EF4-FFF2-40B4-BE49-F238E27FC236}">
                <a16:creationId xmlns:a16="http://schemas.microsoft.com/office/drawing/2014/main" id="{E33E174D-7E73-470B-B94D-A2D03F788FF1}"/>
              </a:ext>
            </a:extLst>
          </p:cNvPr>
          <p:cNvCxnSpPr>
            <a:cxnSpLocks/>
          </p:cNvCxnSpPr>
          <p:nvPr/>
        </p:nvCxnSpPr>
        <p:spPr>
          <a:xfrm flipH="1" flipV="1">
            <a:off x="8329520" y="1584728"/>
            <a:ext cx="332512" cy="5939"/>
          </a:xfrm>
          <a:prstGeom prst="straightConnector1">
            <a:avLst/>
          </a:prstGeom>
          <a:ln w="5715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99901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Graphical user interface, application&#10;&#10;Description automatically generated">
            <a:extLst>
              <a:ext uri="{FF2B5EF4-FFF2-40B4-BE49-F238E27FC236}">
                <a16:creationId xmlns:a16="http://schemas.microsoft.com/office/drawing/2014/main" id="{4FE2D042-6ED4-4FC7-9D5D-F22EDF0280BD}"/>
              </a:ext>
            </a:extLst>
          </p:cNvPr>
          <p:cNvPicPr>
            <a:picLocks noChangeAspect="1"/>
          </p:cNvPicPr>
          <p:nvPr/>
        </p:nvPicPr>
        <p:blipFill>
          <a:blip r:embed="rId3"/>
          <a:stretch>
            <a:fillRect/>
          </a:stretch>
        </p:blipFill>
        <p:spPr>
          <a:xfrm>
            <a:off x="88607" y="53656"/>
            <a:ext cx="12030781" cy="667124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Rectangle 1">
            <a:extLst>
              <a:ext uri="{FF2B5EF4-FFF2-40B4-BE49-F238E27FC236}">
                <a16:creationId xmlns:a16="http://schemas.microsoft.com/office/drawing/2014/main" id="{BE8324B2-2D88-48BC-BBA7-FC558970ACDC}"/>
              </a:ext>
            </a:extLst>
          </p:cNvPr>
          <p:cNvSpPr/>
          <p:nvPr/>
        </p:nvSpPr>
        <p:spPr>
          <a:xfrm>
            <a:off x="532410" y="537358"/>
            <a:ext cx="11420102" cy="106877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FD3BDEB1-085A-43E0-8368-7C74050DF93A}"/>
              </a:ext>
            </a:extLst>
          </p:cNvPr>
          <p:cNvCxnSpPr/>
          <p:nvPr/>
        </p:nvCxnSpPr>
        <p:spPr>
          <a:xfrm>
            <a:off x="5237390" y="1610467"/>
            <a:ext cx="13856" cy="51855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5C5A98B-30EA-4902-BDF8-82C2F6B69919}"/>
              </a:ext>
            </a:extLst>
          </p:cNvPr>
          <p:cNvSpPr txBox="1"/>
          <p:nvPr/>
        </p:nvSpPr>
        <p:spPr>
          <a:xfrm>
            <a:off x="4238254" y="2130383"/>
            <a:ext cx="2674645" cy="461665"/>
          </a:xfrm>
          <a:prstGeom prst="rect">
            <a:avLst/>
          </a:prstGeom>
          <a:solidFill>
            <a:schemeClr val="accent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Contact Header</a:t>
            </a:r>
          </a:p>
        </p:txBody>
      </p:sp>
    </p:spTree>
    <p:extLst>
      <p:ext uri="{BB962C8B-B14F-4D97-AF65-F5344CB8AC3E}">
        <p14:creationId xmlns:p14="http://schemas.microsoft.com/office/powerpoint/2010/main" val="190259070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able&#10;&#10;Description automatically generated">
            <a:extLst>
              <a:ext uri="{FF2B5EF4-FFF2-40B4-BE49-F238E27FC236}">
                <a16:creationId xmlns:a16="http://schemas.microsoft.com/office/drawing/2014/main" id="{5E126423-7423-4FD5-98EF-31FD607D97E2}"/>
              </a:ext>
            </a:extLst>
          </p:cNvPr>
          <p:cNvPicPr>
            <a:picLocks noChangeAspect="1"/>
          </p:cNvPicPr>
          <p:nvPr/>
        </p:nvPicPr>
        <p:blipFill>
          <a:blip r:embed="rId3"/>
          <a:stretch>
            <a:fillRect/>
          </a:stretch>
        </p:blipFill>
        <p:spPr>
          <a:xfrm>
            <a:off x="3959" y="4439"/>
            <a:ext cx="12184082" cy="6849122"/>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2253765" y="2193844"/>
            <a:ext cx="590669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chemeClr val="bg1"/>
                </a:solidFill>
              </a:rPr>
              <a:t> Filter by Module and Filter by Type</a:t>
            </a:r>
          </a:p>
        </p:txBody>
      </p:sp>
      <p:cxnSp>
        <p:nvCxnSpPr>
          <p:cNvPr id="2" name="Straight Arrow Connector 1">
            <a:extLst>
              <a:ext uri="{FF2B5EF4-FFF2-40B4-BE49-F238E27FC236}">
                <a16:creationId xmlns:a16="http://schemas.microsoft.com/office/drawing/2014/main" id="{7F63B406-5CA4-4817-80C3-5DC781E66F12}"/>
              </a:ext>
            </a:extLst>
          </p:cNvPr>
          <p:cNvCxnSpPr/>
          <p:nvPr/>
        </p:nvCxnSpPr>
        <p:spPr>
          <a:xfrm>
            <a:off x="3253837" y="1843642"/>
            <a:ext cx="13856" cy="35032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B648F91-48FD-47AB-BAB0-C97652BECD3A}"/>
              </a:ext>
            </a:extLst>
          </p:cNvPr>
          <p:cNvSpPr/>
          <p:nvPr/>
        </p:nvSpPr>
        <p:spPr>
          <a:xfrm>
            <a:off x="1763855" y="1353168"/>
            <a:ext cx="1741714" cy="40574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90FCFB-84BE-4EB5-8268-A336DB012678}"/>
              </a:ext>
            </a:extLst>
          </p:cNvPr>
          <p:cNvSpPr/>
          <p:nvPr/>
        </p:nvSpPr>
        <p:spPr>
          <a:xfrm>
            <a:off x="3574842" y="1353168"/>
            <a:ext cx="1682338" cy="40574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1C4F49F-29C2-487A-96E8-B2BF2E8533D9}"/>
              </a:ext>
            </a:extLst>
          </p:cNvPr>
          <p:cNvCxnSpPr>
            <a:cxnSpLocks/>
          </p:cNvCxnSpPr>
          <p:nvPr/>
        </p:nvCxnSpPr>
        <p:spPr>
          <a:xfrm>
            <a:off x="4520538" y="1804058"/>
            <a:ext cx="3959" cy="38001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0855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al user interface, text, application&#10;&#10;Description automatically generated">
            <a:extLst>
              <a:ext uri="{FF2B5EF4-FFF2-40B4-BE49-F238E27FC236}">
                <a16:creationId xmlns:a16="http://schemas.microsoft.com/office/drawing/2014/main" id="{FC95E4D4-4515-4E0E-9556-F4D3765FD1F5}"/>
              </a:ext>
            </a:extLst>
          </p:cNvPr>
          <p:cNvPicPr>
            <a:picLocks noChangeAspect="1"/>
          </p:cNvPicPr>
          <p:nvPr/>
        </p:nvPicPr>
        <p:blipFill>
          <a:blip r:embed="rId3"/>
          <a:stretch>
            <a:fillRect/>
          </a:stretch>
        </p:blipFill>
        <p:spPr>
          <a:xfrm>
            <a:off x="3959" y="4439"/>
            <a:ext cx="12184082" cy="6849122"/>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1442287" y="4776727"/>
            <a:ext cx="8984384" cy="156966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mn-lt"/>
                <a:cs typeface="+mn-lt"/>
              </a:rPr>
              <a:t>You can quickly filter the widgets showing on a contact record by using the Filter by Module and Filter by Type filters.  These are temporary filters that only apply to the contact record you are viewing when you apply the filter.</a:t>
            </a:r>
            <a:endParaRPr lang="en-US" b="1">
              <a:solidFill>
                <a:schemeClr val="bg1"/>
              </a:solidFill>
              <a:ea typeface="+mn-lt"/>
              <a:cs typeface="+mn-lt"/>
            </a:endParaRPr>
          </a:p>
        </p:txBody>
      </p:sp>
      <p:sp>
        <p:nvSpPr>
          <p:cNvPr id="5" name="Rectangle 4">
            <a:extLst>
              <a:ext uri="{FF2B5EF4-FFF2-40B4-BE49-F238E27FC236}">
                <a16:creationId xmlns:a16="http://schemas.microsoft.com/office/drawing/2014/main" id="{8B648F91-48FD-47AB-BAB0-C97652BECD3A}"/>
              </a:ext>
            </a:extLst>
          </p:cNvPr>
          <p:cNvSpPr/>
          <p:nvPr/>
        </p:nvSpPr>
        <p:spPr>
          <a:xfrm>
            <a:off x="1763855" y="1353168"/>
            <a:ext cx="3532907" cy="277090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17090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80A9EB7A-D7D2-4D32-8A8C-0A99BFEEB267}"/>
              </a:ext>
            </a:extLst>
          </p:cNvPr>
          <p:cNvPicPr>
            <a:picLocks noChangeAspect="1"/>
          </p:cNvPicPr>
          <p:nvPr/>
        </p:nvPicPr>
        <p:blipFill>
          <a:blip r:embed="rId3"/>
          <a:stretch>
            <a:fillRect/>
          </a:stretch>
        </p:blipFill>
        <p:spPr>
          <a:xfrm>
            <a:off x="3960" y="4439"/>
            <a:ext cx="12184081" cy="6849122"/>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4282466" y="1946441"/>
            <a:ext cx="3145685"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Quick Action Pane</a:t>
            </a:r>
            <a:endParaRPr lang="en-US" sz="2400">
              <a:solidFill>
                <a:schemeClr val="bg1"/>
              </a:solidFill>
            </a:endParaRPr>
          </a:p>
        </p:txBody>
      </p:sp>
      <p:sp>
        <p:nvSpPr>
          <p:cNvPr id="5" name="Rectangle 4">
            <a:extLst>
              <a:ext uri="{FF2B5EF4-FFF2-40B4-BE49-F238E27FC236}">
                <a16:creationId xmlns:a16="http://schemas.microsoft.com/office/drawing/2014/main" id="{0335EC05-92D5-444C-871B-D7869B2BDF14}"/>
              </a:ext>
            </a:extLst>
          </p:cNvPr>
          <p:cNvSpPr/>
          <p:nvPr/>
        </p:nvSpPr>
        <p:spPr>
          <a:xfrm>
            <a:off x="7855526" y="1338941"/>
            <a:ext cx="1058883" cy="43542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FC5939F-25E2-4AF0-9732-4F0FC92459A9}"/>
              </a:ext>
            </a:extLst>
          </p:cNvPr>
          <p:cNvCxnSpPr/>
          <p:nvPr/>
        </p:nvCxnSpPr>
        <p:spPr>
          <a:xfrm flipH="1">
            <a:off x="7369010" y="1679739"/>
            <a:ext cx="441366" cy="23157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061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FC5939F-25E2-4AF0-9732-4F0FC92459A9}"/>
              </a:ext>
            </a:extLst>
          </p:cNvPr>
          <p:cNvCxnSpPr/>
          <p:nvPr/>
        </p:nvCxnSpPr>
        <p:spPr>
          <a:xfrm flipH="1">
            <a:off x="7369010" y="1679739"/>
            <a:ext cx="441366" cy="23157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7" descr="Graphical user interface, application, website&#10;&#10;Description automatically generated">
            <a:extLst>
              <a:ext uri="{FF2B5EF4-FFF2-40B4-BE49-F238E27FC236}">
                <a16:creationId xmlns:a16="http://schemas.microsoft.com/office/drawing/2014/main" id="{869A64CE-AE14-4BBA-AB7C-D7384ED1FF21}"/>
              </a:ext>
            </a:extLst>
          </p:cNvPr>
          <p:cNvPicPr>
            <a:picLocks noChangeAspect="1"/>
          </p:cNvPicPr>
          <p:nvPr/>
        </p:nvPicPr>
        <p:blipFill>
          <a:blip r:embed="rId3"/>
          <a:stretch>
            <a:fillRect/>
          </a:stretch>
        </p:blipFill>
        <p:spPr>
          <a:xfrm>
            <a:off x="3959" y="4439"/>
            <a:ext cx="12184082" cy="6849122"/>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1640206" y="5419975"/>
            <a:ext cx="9310958" cy="1200329"/>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mn-lt"/>
                <a:cs typeface="+mn-lt"/>
              </a:rPr>
              <a:t>The Quick Action pane allows you to complete common tasks such as updating the contact's default credit card, send the contact a communication, or add a transaction for the contact.</a:t>
            </a:r>
          </a:p>
        </p:txBody>
      </p:sp>
      <p:sp>
        <p:nvSpPr>
          <p:cNvPr id="7" name="Rectangle 6">
            <a:extLst>
              <a:ext uri="{FF2B5EF4-FFF2-40B4-BE49-F238E27FC236}">
                <a16:creationId xmlns:a16="http://schemas.microsoft.com/office/drawing/2014/main" id="{4ACA192C-B4B7-46FA-9670-A471C7607C78}"/>
              </a:ext>
            </a:extLst>
          </p:cNvPr>
          <p:cNvSpPr/>
          <p:nvPr/>
        </p:nvSpPr>
        <p:spPr>
          <a:xfrm>
            <a:off x="4866902" y="1487384"/>
            <a:ext cx="4235532" cy="360218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35EC05-92D5-444C-871B-D7869B2BDF14}"/>
              </a:ext>
            </a:extLst>
          </p:cNvPr>
          <p:cNvSpPr/>
          <p:nvPr/>
        </p:nvSpPr>
        <p:spPr>
          <a:xfrm>
            <a:off x="8093031" y="1081642"/>
            <a:ext cx="920339" cy="31667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51644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application&#10;&#10;Description automatically generated">
            <a:extLst>
              <a:ext uri="{FF2B5EF4-FFF2-40B4-BE49-F238E27FC236}">
                <a16:creationId xmlns:a16="http://schemas.microsoft.com/office/drawing/2014/main" id="{96155B5E-E7B3-4AC4-91B2-B19D927F9150}"/>
              </a:ext>
            </a:extLst>
          </p:cNvPr>
          <p:cNvPicPr>
            <a:picLocks noChangeAspect="1"/>
          </p:cNvPicPr>
          <p:nvPr/>
        </p:nvPicPr>
        <p:blipFill>
          <a:blip r:embed="rId3"/>
          <a:stretch>
            <a:fillRect/>
          </a:stretch>
        </p:blipFill>
        <p:spPr>
          <a:xfrm>
            <a:off x="3960" y="4438"/>
            <a:ext cx="12184081" cy="6849122"/>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3263168" y="1382363"/>
            <a:ext cx="4056126"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View All and Take Action</a:t>
            </a:r>
            <a:endParaRPr lang="en-US" sz="2400">
              <a:solidFill>
                <a:schemeClr val="bg1"/>
              </a:solidFill>
            </a:endParaRPr>
          </a:p>
        </p:txBody>
      </p:sp>
      <p:sp>
        <p:nvSpPr>
          <p:cNvPr id="2" name="Rectangle 1">
            <a:extLst>
              <a:ext uri="{FF2B5EF4-FFF2-40B4-BE49-F238E27FC236}">
                <a16:creationId xmlns:a16="http://schemas.microsoft.com/office/drawing/2014/main" id="{5717FB03-5528-4012-AAD9-76F544F0F9E4}"/>
              </a:ext>
            </a:extLst>
          </p:cNvPr>
          <p:cNvSpPr/>
          <p:nvPr/>
        </p:nvSpPr>
        <p:spPr>
          <a:xfrm>
            <a:off x="8330538" y="1903020"/>
            <a:ext cx="415637" cy="35626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1DE36BC-64C6-47EE-BE58-A170B06E56B8}"/>
              </a:ext>
            </a:extLst>
          </p:cNvPr>
          <p:cNvCxnSpPr/>
          <p:nvPr/>
        </p:nvCxnSpPr>
        <p:spPr>
          <a:xfrm>
            <a:off x="7335363" y="1857870"/>
            <a:ext cx="973777" cy="29094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14954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Graphical user interface, text, application, email&#10;&#10;Description automatically generated">
            <a:extLst>
              <a:ext uri="{FF2B5EF4-FFF2-40B4-BE49-F238E27FC236}">
                <a16:creationId xmlns:a16="http://schemas.microsoft.com/office/drawing/2014/main" id="{1A05F904-BF3B-4211-A7DC-3F119C1B47AE}"/>
              </a:ext>
            </a:extLst>
          </p:cNvPr>
          <p:cNvPicPr>
            <a:picLocks noChangeAspect="1"/>
          </p:cNvPicPr>
          <p:nvPr/>
        </p:nvPicPr>
        <p:blipFill>
          <a:blip r:embed="rId3"/>
          <a:stretch>
            <a:fillRect/>
          </a:stretch>
        </p:blipFill>
        <p:spPr>
          <a:xfrm>
            <a:off x="-3632" y="-711"/>
            <a:ext cx="12192215" cy="6860236"/>
          </a:xfrm>
          <a:prstGeom prst="rect">
            <a:avLst/>
          </a:prstGeom>
        </p:spPr>
      </p:pic>
      <p:sp>
        <p:nvSpPr>
          <p:cNvPr id="2" name="Rectangle 1">
            <a:extLst>
              <a:ext uri="{FF2B5EF4-FFF2-40B4-BE49-F238E27FC236}">
                <a16:creationId xmlns:a16="http://schemas.microsoft.com/office/drawing/2014/main" id="{5717FB03-5528-4012-AAD9-76F544F0F9E4}"/>
              </a:ext>
            </a:extLst>
          </p:cNvPr>
          <p:cNvSpPr/>
          <p:nvPr/>
        </p:nvSpPr>
        <p:spPr>
          <a:xfrm>
            <a:off x="10586850" y="2447306"/>
            <a:ext cx="1454727" cy="77189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80ED7B-2DD0-4812-BBD4-1496C154A824}"/>
              </a:ext>
            </a:extLst>
          </p:cNvPr>
          <p:cNvSpPr txBox="1"/>
          <p:nvPr/>
        </p:nvSpPr>
        <p:spPr>
          <a:xfrm>
            <a:off x="1610519" y="4648077"/>
            <a:ext cx="9528669" cy="1200329"/>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mn-lt"/>
                <a:cs typeface="+mn-lt"/>
              </a:rPr>
              <a:t>The View All option on List Type widgets will direct you to a new screen with a list of all transactions of that type. From here, you can edit/cancel/void any of those transactions.</a:t>
            </a:r>
            <a:endParaRPr lang="en-US" b="1">
              <a:solidFill>
                <a:schemeClr val="bg1"/>
              </a:solidFill>
              <a:ea typeface="+mn-lt"/>
              <a:cs typeface="+mn-lt"/>
            </a:endParaRPr>
          </a:p>
        </p:txBody>
      </p:sp>
    </p:spTree>
    <p:extLst>
      <p:ext uri="{BB962C8B-B14F-4D97-AF65-F5344CB8AC3E}">
        <p14:creationId xmlns:p14="http://schemas.microsoft.com/office/powerpoint/2010/main" val="62023252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Graphical user interface, text, application, email&#10;&#10;Description automatically generated">
            <a:extLst>
              <a:ext uri="{FF2B5EF4-FFF2-40B4-BE49-F238E27FC236}">
                <a16:creationId xmlns:a16="http://schemas.microsoft.com/office/drawing/2014/main" id="{61BF264D-D750-4632-B7B2-FCD120B08410}"/>
              </a:ext>
            </a:extLst>
          </p:cNvPr>
          <p:cNvPicPr>
            <a:picLocks noChangeAspect="1"/>
          </p:cNvPicPr>
          <p:nvPr/>
        </p:nvPicPr>
        <p:blipFill>
          <a:blip r:embed="rId3"/>
          <a:stretch>
            <a:fillRect/>
          </a:stretch>
        </p:blipFill>
        <p:spPr>
          <a:xfrm>
            <a:off x="3960" y="4437"/>
            <a:ext cx="12184082" cy="6849122"/>
          </a:xfrm>
          <a:prstGeom prst="rect">
            <a:avLst/>
          </a:prstGeom>
        </p:spPr>
      </p:pic>
      <p:sp>
        <p:nvSpPr>
          <p:cNvPr id="3" name="TextBox 2">
            <a:extLst>
              <a:ext uri="{FF2B5EF4-FFF2-40B4-BE49-F238E27FC236}">
                <a16:creationId xmlns:a16="http://schemas.microsoft.com/office/drawing/2014/main" id="{3780ED7B-2DD0-4812-BBD4-1496C154A824}"/>
              </a:ext>
            </a:extLst>
          </p:cNvPr>
          <p:cNvSpPr txBox="1"/>
          <p:nvPr/>
        </p:nvSpPr>
        <p:spPr>
          <a:xfrm>
            <a:off x="4757479" y="1382363"/>
            <a:ext cx="2561815"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Refresh Data</a:t>
            </a:r>
            <a:endParaRPr lang="en-US" sz="2400">
              <a:solidFill>
                <a:schemeClr val="bg1"/>
              </a:solidFill>
            </a:endParaRPr>
          </a:p>
        </p:txBody>
      </p:sp>
      <p:cxnSp>
        <p:nvCxnSpPr>
          <p:cNvPr id="6" name="Straight Arrow Connector 5">
            <a:extLst>
              <a:ext uri="{FF2B5EF4-FFF2-40B4-BE49-F238E27FC236}">
                <a16:creationId xmlns:a16="http://schemas.microsoft.com/office/drawing/2014/main" id="{11DE36BC-64C6-47EE-BE58-A170B06E56B8}"/>
              </a:ext>
            </a:extLst>
          </p:cNvPr>
          <p:cNvCxnSpPr/>
          <p:nvPr/>
        </p:nvCxnSpPr>
        <p:spPr>
          <a:xfrm>
            <a:off x="7335363" y="1857870"/>
            <a:ext cx="973777" cy="29094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717FB03-5528-4012-AAD9-76F544F0F9E4}"/>
              </a:ext>
            </a:extLst>
          </p:cNvPr>
          <p:cNvSpPr/>
          <p:nvPr/>
        </p:nvSpPr>
        <p:spPr>
          <a:xfrm>
            <a:off x="8449291" y="2308760"/>
            <a:ext cx="336469" cy="29688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09438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application&#10;&#10;Description automatically generated">
            <a:extLst>
              <a:ext uri="{FF2B5EF4-FFF2-40B4-BE49-F238E27FC236}">
                <a16:creationId xmlns:a16="http://schemas.microsoft.com/office/drawing/2014/main" id="{1585AE06-86F1-476F-BD0E-4E2980E9E020}"/>
              </a:ext>
            </a:extLst>
          </p:cNvPr>
          <p:cNvPicPr>
            <a:picLocks noChangeAspect="1"/>
          </p:cNvPicPr>
          <p:nvPr/>
        </p:nvPicPr>
        <p:blipFill>
          <a:blip r:embed="rId3"/>
          <a:stretch>
            <a:fillRect/>
          </a:stretch>
        </p:blipFill>
        <p:spPr>
          <a:xfrm>
            <a:off x="13855" y="24230"/>
            <a:ext cx="12144498" cy="6789745"/>
          </a:xfrm>
          <a:prstGeom prst="rect">
            <a:avLst/>
          </a:prstGeom>
        </p:spPr>
      </p:pic>
      <p:sp>
        <p:nvSpPr>
          <p:cNvPr id="2" name="Rectangle 1">
            <a:extLst>
              <a:ext uri="{FF2B5EF4-FFF2-40B4-BE49-F238E27FC236}">
                <a16:creationId xmlns:a16="http://schemas.microsoft.com/office/drawing/2014/main" id="{5717FB03-5528-4012-AAD9-76F544F0F9E4}"/>
              </a:ext>
            </a:extLst>
          </p:cNvPr>
          <p:cNvSpPr/>
          <p:nvPr/>
        </p:nvSpPr>
        <p:spPr>
          <a:xfrm>
            <a:off x="8429499" y="2328553"/>
            <a:ext cx="326572" cy="28698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80ED7B-2DD0-4812-BBD4-1496C154A824}"/>
              </a:ext>
            </a:extLst>
          </p:cNvPr>
          <p:cNvSpPr txBox="1"/>
          <p:nvPr/>
        </p:nvSpPr>
        <p:spPr>
          <a:xfrm>
            <a:off x="2590233" y="4954856"/>
            <a:ext cx="5837423" cy="156966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mn-lt"/>
                <a:cs typeface="+mn-lt"/>
              </a:rPr>
              <a:t>Refresh button will refresh the widget to show the latest data.</a:t>
            </a:r>
            <a:br>
              <a:rPr lang="en-US" sz="2400" b="1">
                <a:ea typeface="+mn-lt"/>
                <a:cs typeface="+mn-lt"/>
              </a:rPr>
            </a:br>
            <a:r>
              <a:rPr lang="en-US" sz="2400" b="1">
                <a:solidFill>
                  <a:schemeClr val="bg1"/>
                </a:solidFill>
              </a:rPr>
              <a:t>(Refresh button is not available for the widgets that update overnight).</a:t>
            </a:r>
          </a:p>
        </p:txBody>
      </p:sp>
    </p:spTree>
    <p:extLst>
      <p:ext uri="{BB962C8B-B14F-4D97-AF65-F5344CB8AC3E}">
        <p14:creationId xmlns:p14="http://schemas.microsoft.com/office/powerpoint/2010/main" val="136276423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Graphical user interface, application&#10;&#10;Description automatically generated">
            <a:extLst>
              <a:ext uri="{FF2B5EF4-FFF2-40B4-BE49-F238E27FC236}">
                <a16:creationId xmlns:a16="http://schemas.microsoft.com/office/drawing/2014/main" id="{4FE2D042-6ED4-4FC7-9D5D-F22EDF0280BD}"/>
              </a:ext>
            </a:extLst>
          </p:cNvPr>
          <p:cNvPicPr>
            <a:picLocks noChangeAspect="1"/>
          </p:cNvPicPr>
          <p:nvPr/>
        </p:nvPicPr>
        <p:blipFill>
          <a:blip r:embed="rId3"/>
          <a:stretch>
            <a:fillRect/>
          </a:stretch>
        </p:blipFill>
        <p:spPr>
          <a:xfrm>
            <a:off x="88607" y="53656"/>
            <a:ext cx="12030781" cy="667124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Rectangle 1">
            <a:extLst>
              <a:ext uri="{FF2B5EF4-FFF2-40B4-BE49-F238E27FC236}">
                <a16:creationId xmlns:a16="http://schemas.microsoft.com/office/drawing/2014/main" id="{BE8324B2-2D88-48BC-BBA7-FC558970ACDC}"/>
              </a:ext>
            </a:extLst>
          </p:cNvPr>
          <p:cNvSpPr/>
          <p:nvPr/>
        </p:nvSpPr>
        <p:spPr>
          <a:xfrm>
            <a:off x="571995" y="537358"/>
            <a:ext cx="3176648" cy="106877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0CEF8E0-0925-4EDD-AF32-3069469E3F1C}"/>
              </a:ext>
            </a:extLst>
          </p:cNvPr>
          <p:cNvSpPr/>
          <p:nvPr/>
        </p:nvSpPr>
        <p:spPr>
          <a:xfrm>
            <a:off x="4174176" y="537358"/>
            <a:ext cx="3047999" cy="106877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7EED27-0859-43E4-914B-6C7A73E97179}"/>
              </a:ext>
            </a:extLst>
          </p:cNvPr>
          <p:cNvSpPr/>
          <p:nvPr/>
        </p:nvSpPr>
        <p:spPr>
          <a:xfrm>
            <a:off x="7350825" y="537357"/>
            <a:ext cx="3176648" cy="106877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4222AD-D915-4AE1-8256-FEB782CBF1EB}"/>
              </a:ext>
            </a:extLst>
          </p:cNvPr>
          <p:cNvSpPr txBox="1"/>
          <p:nvPr/>
        </p:nvSpPr>
        <p:spPr>
          <a:xfrm>
            <a:off x="1270660" y="4635335"/>
            <a:ext cx="9502235" cy="144655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solidFill>
                  <a:schemeClr val="bg1"/>
                </a:solidFill>
                <a:ea typeface="+mn-lt"/>
                <a:cs typeface="+mn-lt"/>
              </a:rPr>
              <a:t>In the contact header, you will see a contact's basic information, such as Contact Name, Contact ID, Primary Phone Number, Primary Email Address, and Communication Preferences. If the contact has any "Crucial Information" entry, this will show as a green flag next to the contact's name.</a:t>
            </a:r>
            <a:endParaRPr lang="en-US" sz="2200" b="1">
              <a:solidFill>
                <a:schemeClr val="bg1"/>
              </a:solidFill>
            </a:endParaRPr>
          </a:p>
        </p:txBody>
      </p:sp>
    </p:spTree>
    <p:extLst>
      <p:ext uri="{BB962C8B-B14F-4D97-AF65-F5344CB8AC3E}">
        <p14:creationId xmlns:p14="http://schemas.microsoft.com/office/powerpoint/2010/main" val="95727122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Graphical user interface, application&#10;&#10;Description automatically generated">
            <a:extLst>
              <a:ext uri="{FF2B5EF4-FFF2-40B4-BE49-F238E27FC236}">
                <a16:creationId xmlns:a16="http://schemas.microsoft.com/office/drawing/2014/main" id="{4FE2D042-6ED4-4FC7-9D5D-F22EDF0280BD}"/>
              </a:ext>
            </a:extLst>
          </p:cNvPr>
          <p:cNvPicPr>
            <a:picLocks noChangeAspect="1"/>
          </p:cNvPicPr>
          <p:nvPr/>
        </p:nvPicPr>
        <p:blipFill>
          <a:blip r:embed="rId3"/>
          <a:stretch>
            <a:fillRect/>
          </a:stretch>
        </p:blipFill>
        <p:spPr>
          <a:xfrm>
            <a:off x="88607" y="53656"/>
            <a:ext cx="12030781" cy="667124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15" name="Rectangle 14">
            <a:extLst>
              <a:ext uri="{FF2B5EF4-FFF2-40B4-BE49-F238E27FC236}">
                <a16:creationId xmlns:a16="http://schemas.microsoft.com/office/drawing/2014/main" id="{067EED27-0859-43E4-914B-6C7A73E97179}"/>
              </a:ext>
            </a:extLst>
          </p:cNvPr>
          <p:cNvSpPr/>
          <p:nvPr/>
        </p:nvSpPr>
        <p:spPr>
          <a:xfrm>
            <a:off x="10626435" y="606630"/>
            <a:ext cx="1276598" cy="97971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4222AD-D915-4AE1-8256-FEB782CBF1EB}"/>
              </a:ext>
            </a:extLst>
          </p:cNvPr>
          <p:cNvSpPr txBox="1"/>
          <p:nvPr/>
        </p:nvSpPr>
        <p:spPr>
          <a:xfrm>
            <a:off x="1805049" y="4031672"/>
            <a:ext cx="6790704" cy="1785104"/>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chemeClr val="bg1"/>
                </a:solidFill>
                <a:ea typeface="+mn-lt"/>
                <a:cs typeface="+mn-lt"/>
              </a:rPr>
              <a:t>In the upper right are action button to: </a:t>
            </a:r>
            <a:br>
              <a:rPr lang="en-US" sz="2200" b="1">
                <a:solidFill>
                  <a:schemeClr val="bg1"/>
                </a:solidFill>
                <a:ea typeface="+mn-lt"/>
                <a:cs typeface="+mn-lt"/>
              </a:rPr>
            </a:br>
            <a:r>
              <a:rPr lang="en-US" sz="2200" b="1">
                <a:solidFill>
                  <a:schemeClr val="bg1"/>
                </a:solidFill>
                <a:ea typeface="+mn-lt"/>
                <a:cs typeface="+mn-lt"/>
              </a:rPr>
              <a:t>a) access Household View (for contacts in a household) </a:t>
            </a:r>
            <a:br>
              <a:rPr lang="en-US" sz="2200" b="1">
                <a:ea typeface="+mn-lt"/>
                <a:cs typeface="+mn-lt"/>
              </a:rPr>
            </a:br>
            <a:r>
              <a:rPr lang="en-US" sz="2200" b="1">
                <a:solidFill>
                  <a:schemeClr val="bg1"/>
                </a:solidFill>
                <a:ea typeface="+mn-lt"/>
                <a:cs typeface="+mn-lt"/>
              </a:rPr>
              <a:t>b) Edit the contact record</a:t>
            </a:r>
            <a:br>
              <a:rPr lang="en-US" sz="2200" b="1">
                <a:solidFill>
                  <a:schemeClr val="bg1"/>
                </a:solidFill>
                <a:ea typeface="+mn-lt"/>
                <a:cs typeface="+mn-lt"/>
              </a:rPr>
            </a:br>
            <a:r>
              <a:rPr lang="en-US" sz="2200" b="1">
                <a:solidFill>
                  <a:schemeClr val="bg1"/>
                </a:solidFill>
                <a:ea typeface="+mn-lt"/>
                <a:cs typeface="+mn-lt"/>
              </a:rPr>
              <a:t>c) access More Information </a:t>
            </a:r>
            <a:endParaRPr lang="en-US" b="1">
              <a:solidFill>
                <a:schemeClr val="bg1"/>
              </a:solidFill>
              <a:ea typeface="+mn-lt"/>
              <a:cs typeface="+mn-lt"/>
            </a:endParaRPr>
          </a:p>
          <a:p>
            <a:r>
              <a:rPr lang="en-US" sz="2200" b="1">
                <a:solidFill>
                  <a:schemeClr val="bg1"/>
                </a:solidFill>
                <a:ea typeface="+mn-lt"/>
                <a:cs typeface="+mn-lt"/>
              </a:rPr>
              <a:t>d) access the Change Log.</a:t>
            </a:r>
            <a:endParaRPr lang="en-US" b="1">
              <a:solidFill>
                <a:schemeClr val="bg1"/>
              </a:solidFill>
            </a:endParaRPr>
          </a:p>
        </p:txBody>
      </p:sp>
    </p:spTree>
    <p:extLst>
      <p:ext uri="{BB962C8B-B14F-4D97-AF65-F5344CB8AC3E}">
        <p14:creationId xmlns:p14="http://schemas.microsoft.com/office/powerpoint/2010/main" val="410505149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raphical user interface&#10;&#10;Description automatically generated">
            <a:extLst>
              <a:ext uri="{FF2B5EF4-FFF2-40B4-BE49-F238E27FC236}">
                <a16:creationId xmlns:a16="http://schemas.microsoft.com/office/drawing/2014/main" id="{BBA55607-EB7A-48A9-9F98-214D4D297103}"/>
              </a:ext>
            </a:extLst>
          </p:cNvPr>
          <p:cNvPicPr>
            <a:picLocks noChangeAspect="1"/>
          </p:cNvPicPr>
          <p:nvPr/>
        </p:nvPicPr>
        <p:blipFill>
          <a:blip r:embed="rId3"/>
          <a:stretch>
            <a:fillRect/>
          </a:stretch>
        </p:blipFill>
        <p:spPr>
          <a:xfrm>
            <a:off x="-4175" y="-1255"/>
            <a:ext cx="12200350" cy="6855223"/>
          </a:xfrm>
          <a:prstGeom prst="rect">
            <a:avLst/>
          </a:prstGeom>
          <a:ln>
            <a:noFill/>
          </a:ln>
          <a:effectLst>
            <a:outerShdw blurRad="292100" dist="139700" dir="2700000" algn="tl" rotWithShape="0">
              <a:srgbClr val="333333">
                <a:alpha val="65000"/>
              </a:srgbClr>
            </a:outerShdw>
          </a:effectLst>
        </p:spPr>
      </p:pic>
      <p:sp>
        <p:nvSpPr>
          <p:cNvPr id="3" name="Rectangle: Rounded Corners 2">
            <a:extLst>
              <a:ext uri="{FF2B5EF4-FFF2-40B4-BE49-F238E27FC236}">
                <a16:creationId xmlns:a16="http://schemas.microsoft.com/office/drawing/2014/main" id="{FB7CE0AC-CD25-4756-8192-C5389D82B29B}"/>
              </a:ext>
            </a:extLst>
          </p:cNvPr>
          <p:cNvSpPr/>
          <p:nvPr/>
        </p:nvSpPr>
        <p:spPr>
          <a:xfrm>
            <a:off x="11497291" y="576942"/>
            <a:ext cx="425534" cy="49480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E263333-9450-4FF0-BDCA-67AFA5AA33E1}"/>
              </a:ext>
            </a:extLst>
          </p:cNvPr>
          <p:cNvCxnSpPr/>
          <p:nvPr/>
        </p:nvCxnSpPr>
        <p:spPr>
          <a:xfrm flipH="1">
            <a:off x="10046524" y="1111333"/>
            <a:ext cx="1460665" cy="82533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8BBE89C-B79B-4EF1-AD10-0DBC1AF817A7}"/>
              </a:ext>
            </a:extLst>
          </p:cNvPr>
          <p:cNvSpPr txBox="1"/>
          <p:nvPr/>
        </p:nvSpPr>
        <p:spPr>
          <a:xfrm>
            <a:off x="7905379" y="1941341"/>
            <a:ext cx="2634343"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b="1">
                <a:solidFill>
                  <a:srgbClr val="FFFFFF"/>
                </a:solidFill>
              </a:rPr>
              <a:t>More Information</a:t>
            </a:r>
            <a:endParaRPr lang="en-US" sz="2400"/>
          </a:p>
        </p:txBody>
      </p:sp>
    </p:spTree>
    <p:extLst>
      <p:ext uri="{BB962C8B-B14F-4D97-AF65-F5344CB8AC3E}">
        <p14:creationId xmlns:p14="http://schemas.microsoft.com/office/powerpoint/2010/main" val="311540893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al user interface, text&#10;&#10;Description automatically generated">
            <a:extLst>
              <a:ext uri="{FF2B5EF4-FFF2-40B4-BE49-F238E27FC236}">
                <a16:creationId xmlns:a16="http://schemas.microsoft.com/office/drawing/2014/main" id="{53C537C8-CCD4-4BBE-A14F-2158A052383A}"/>
              </a:ext>
            </a:extLst>
          </p:cNvPr>
          <p:cNvPicPr>
            <a:picLocks noChangeAspect="1"/>
          </p:cNvPicPr>
          <p:nvPr/>
        </p:nvPicPr>
        <p:blipFill>
          <a:blip r:embed="rId3"/>
          <a:stretch>
            <a:fillRect/>
          </a:stretch>
        </p:blipFill>
        <p:spPr>
          <a:xfrm>
            <a:off x="53439" y="44022"/>
            <a:ext cx="12085122" cy="6769955"/>
          </a:xfrm>
          <a:prstGeom prst="rect">
            <a:avLst/>
          </a:prstGeom>
        </p:spPr>
      </p:pic>
      <p:sp>
        <p:nvSpPr>
          <p:cNvPr id="5" name="TextBox 4">
            <a:extLst>
              <a:ext uri="{FF2B5EF4-FFF2-40B4-BE49-F238E27FC236}">
                <a16:creationId xmlns:a16="http://schemas.microsoft.com/office/drawing/2014/main" id="{A8BBE89C-B79B-4EF1-AD10-0DBC1AF817A7}"/>
              </a:ext>
            </a:extLst>
          </p:cNvPr>
          <p:cNvSpPr txBox="1"/>
          <p:nvPr/>
        </p:nvSpPr>
        <p:spPr>
          <a:xfrm>
            <a:off x="1799485" y="5189631"/>
            <a:ext cx="9878288" cy="144655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200" b="1">
                <a:solidFill>
                  <a:schemeClr val="bg1"/>
                </a:solidFill>
                <a:ea typeface="+mn-lt"/>
                <a:cs typeface="+mn-lt"/>
              </a:rPr>
              <a:t>The More Information button opens a panel and shows additional information about the contact, such as demographic information for individuals, website and year founded for organizations, all Phone Numbers, Email Addresses, and Addresses, and any documents that have been uploaded to the record.</a:t>
            </a:r>
            <a:endParaRPr lang="en-US" sz="2200" b="1">
              <a:solidFill>
                <a:schemeClr val="bg1"/>
              </a:solidFill>
            </a:endParaRPr>
          </a:p>
        </p:txBody>
      </p:sp>
      <p:sp>
        <p:nvSpPr>
          <p:cNvPr id="8" name="Rectangle 7">
            <a:extLst>
              <a:ext uri="{FF2B5EF4-FFF2-40B4-BE49-F238E27FC236}">
                <a16:creationId xmlns:a16="http://schemas.microsoft.com/office/drawing/2014/main" id="{E4C3E6BA-70C8-45E9-95FF-237CCD74E6D5}"/>
              </a:ext>
            </a:extLst>
          </p:cNvPr>
          <p:cNvSpPr/>
          <p:nvPr/>
        </p:nvSpPr>
        <p:spPr>
          <a:xfrm>
            <a:off x="1506558" y="1679739"/>
            <a:ext cx="10440388" cy="311727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0A9235D-AE04-4332-A70B-5685E9F25D45}"/>
              </a:ext>
            </a:extLst>
          </p:cNvPr>
          <p:cNvSpPr/>
          <p:nvPr/>
        </p:nvSpPr>
        <p:spPr>
          <a:xfrm>
            <a:off x="11446575" y="635081"/>
            <a:ext cx="455220" cy="46511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DF046BC-A2F0-4302-9161-A979EE111AE1}"/>
              </a:ext>
            </a:extLst>
          </p:cNvPr>
          <p:cNvCxnSpPr/>
          <p:nvPr/>
        </p:nvCxnSpPr>
        <p:spPr>
          <a:xfrm flipH="1">
            <a:off x="11514240" y="1163904"/>
            <a:ext cx="114795" cy="44928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121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Graphical user interface&#10;&#10;Description automatically generated">
            <a:extLst>
              <a:ext uri="{FF2B5EF4-FFF2-40B4-BE49-F238E27FC236}">
                <a16:creationId xmlns:a16="http://schemas.microsoft.com/office/drawing/2014/main" id="{3900AD9B-F2AB-4D90-9941-DDD568AA4871}"/>
              </a:ext>
            </a:extLst>
          </p:cNvPr>
          <p:cNvPicPr>
            <a:picLocks noChangeAspect="1"/>
          </p:cNvPicPr>
          <p:nvPr/>
        </p:nvPicPr>
        <p:blipFill>
          <a:blip r:embed="rId3"/>
          <a:stretch>
            <a:fillRect/>
          </a:stretch>
        </p:blipFill>
        <p:spPr>
          <a:xfrm>
            <a:off x="38663" y="41040"/>
            <a:ext cx="12107353" cy="675639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613E72CC-70CE-4B81-A0D5-8E2AD07E69C5}"/>
              </a:ext>
            </a:extLst>
          </p:cNvPr>
          <p:cNvSpPr/>
          <p:nvPr/>
        </p:nvSpPr>
        <p:spPr>
          <a:xfrm>
            <a:off x="1363682" y="1566552"/>
            <a:ext cx="593767" cy="62345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73A89DBE-3C84-4CBB-B42F-DCD46E699A0A}"/>
              </a:ext>
            </a:extLst>
          </p:cNvPr>
          <p:cNvCxnSpPr/>
          <p:nvPr/>
        </p:nvCxnSpPr>
        <p:spPr>
          <a:xfrm>
            <a:off x="1971675" y="2233921"/>
            <a:ext cx="1300347" cy="29094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1631EA-F48E-4FB5-8889-71A1E02770E0}"/>
              </a:ext>
            </a:extLst>
          </p:cNvPr>
          <p:cNvSpPr txBox="1"/>
          <p:nvPr/>
        </p:nvSpPr>
        <p:spPr>
          <a:xfrm>
            <a:off x="3288228" y="2377786"/>
            <a:ext cx="2743200"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rPr>
              <a:t>Available Widgets</a:t>
            </a:r>
          </a:p>
        </p:txBody>
      </p:sp>
    </p:spTree>
    <p:extLst>
      <p:ext uri="{BB962C8B-B14F-4D97-AF65-F5344CB8AC3E}">
        <p14:creationId xmlns:p14="http://schemas.microsoft.com/office/powerpoint/2010/main" val="343847002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Graphical user interface, website&#10;&#10;Description automatically generated">
            <a:extLst>
              <a:ext uri="{FF2B5EF4-FFF2-40B4-BE49-F238E27FC236}">
                <a16:creationId xmlns:a16="http://schemas.microsoft.com/office/drawing/2014/main" id="{A8D487ED-7B74-4648-B583-3BB7329F6D2B}"/>
              </a:ext>
            </a:extLst>
          </p:cNvPr>
          <p:cNvPicPr>
            <a:picLocks noChangeAspect="1"/>
          </p:cNvPicPr>
          <p:nvPr/>
        </p:nvPicPr>
        <p:blipFill>
          <a:blip r:embed="rId3"/>
          <a:stretch>
            <a:fillRect/>
          </a:stretch>
        </p:blipFill>
        <p:spPr>
          <a:xfrm>
            <a:off x="53439" y="63815"/>
            <a:ext cx="12104913" cy="6760058"/>
          </a:xfrm>
          <a:prstGeom prst="rect">
            <a:avLst/>
          </a:prstGeom>
        </p:spPr>
      </p:pic>
      <p:sp>
        <p:nvSpPr>
          <p:cNvPr id="7" name="TextBox 6">
            <a:extLst>
              <a:ext uri="{FF2B5EF4-FFF2-40B4-BE49-F238E27FC236}">
                <a16:creationId xmlns:a16="http://schemas.microsoft.com/office/drawing/2014/main" id="{931631EA-F48E-4FB5-8889-71A1E02770E0}"/>
              </a:ext>
            </a:extLst>
          </p:cNvPr>
          <p:cNvSpPr txBox="1"/>
          <p:nvPr/>
        </p:nvSpPr>
        <p:spPr>
          <a:xfrm>
            <a:off x="1754332" y="4672315"/>
            <a:ext cx="9432963" cy="1107996"/>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solidFill>
                  <a:schemeClr val="bg1"/>
                </a:solidFill>
                <a:ea typeface="+mn-lt"/>
                <a:cs typeface="+mn-lt"/>
              </a:rPr>
              <a:t>The Available Widgets button allows you to select the widgets you want to display on contact records. Widgets are divided into categories based on content category and widget type.</a:t>
            </a:r>
          </a:p>
        </p:txBody>
      </p:sp>
      <p:sp>
        <p:nvSpPr>
          <p:cNvPr id="5" name="Rectangle 4">
            <a:extLst>
              <a:ext uri="{FF2B5EF4-FFF2-40B4-BE49-F238E27FC236}">
                <a16:creationId xmlns:a16="http://schemas.microsoft.com/office/drawing/2014/main" id="{613E72CC-70CE-4B81-A0D5-8E2AD07E69C5}"/>
              </a:ext>
            </a:extLst>
          </p:cNvPr>
          <p:cNvSpPr/>
          <p:nvPr/>
        </p:nvSpPr>
        <p:spPr>
          <a:xfrm>
            <a:off x="1126175" y="1141019"/>
            <a:ext cx="475015" cy="42553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F9E5600-B509-4A87-812D-DE0B6D92B9EE}"/>
              </a:ext>
            </a:extLst>
          </p:cNvPr>
          <p:cNvSpPr/>
          <p:nvPr/>
        </p:nvSpPr>
        <p:spPr>
          <a:xfrm>
            <a:off x="1215239" y="2605642"/>
            <a:ext cx="10757067" cy="425532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8876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 name="Rectangle 22">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raphical user interface, website&#10;&#10;Description automatically generated">
            <a:extLst>
              <a:ext uri="{FF2B5EF4-FFF2-40B4-BE49-F238E27FC236}">
                <a16:creationId xmlns:a16="http://schemas.microsoft.com/office/drawing/2014/main" id="{1F600A97-7362-4812-956E-945767801533}"/>
              </a:ext>
            </a:extLst>
          </p:cNvPr>
          <p:cNvPicPr>
            <a:picLocks noChangeAspect="1"/>
          </p:cNvPicPr>
          <p:nvPr/>
        </p:nvPicPr>
        <p:blipFill>
          <a:blip r:embed="rId3"/>
          <a:stretch>
            <a:fillRect/>
          </a:stretch>
        </p:blipFill>
        <p:spPr>
          <a:xfrm>
            <a:off x="3959" y="4439"/>
            <a:ext cx="12184081" cy="6849122"/>
          </a:xfrm>
          <a:prstGeom prst="rect">
            <a:avLst/>
          </a:prstGeom>
        </p:spPr>
      </p:pic>
      <p:sp>
        <p:nvSpPr>
          <p:cNvPr id="28" name="Rectangle 27">
            <a:extLst>
              <a:ext uri="{FF2B5EF4-FFF2-40B4-BE49-F238E27FC236}">
                <a16:creationId xmlns:a16="http://schemas.microsoft.com/office/drawing/2014/main" id="{FF9E5600-B509-4A87-812D-DE0B6D92B9EE}"/>
              </a:ext>
            </a:extLst>
          </p:cNvPr>
          <p:cNvSpPr/>
          <p:nvPr/>
        </p:nvSpPr>
        <p:spPr>
          <a:xfrm>
            <a:off x="9983187" y="1853538"/>
            <a:ext cx="1751613" cy="68283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1631EA-F48E-4FB5-8889-71A1E02770E0}"/>
              </a:ext>
            </a:extLst>
          </p:cNvPr>
          <p:cNvSpPr txBox="1"/>
          <p:nvPr/>
        </p:nvSpPr>
        <p:spPr>
          <a:xfrm>
            <a:off x="1338695" y="5495058"/>
            <a:ext cx="10422574" cy="1323439"/>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ea typeface="+mn-lt"/>
                <a:cs typeface="+mn-lt"/>
              </a:rPr>
              <a:t> Any changes made here will change the layout for ALL contact records of that type (for example, change the layout for one Individual Contact record and the layout will be changed for ALL individual contact records in your system. Organization and Household contacts will need to be configured separately).</a:t>
            </a:r>
            <a:endParaRPr lang="en-US" sz="2000">
              <a:solidFill>
                <a:schemeClr val="bg1"/>
              </a:solidFill>
              <a:ea typeface="+mn-lt"/>
              <a:cs typeface="+mn-lt"/>
            </a:endParaRPr>
          </a:p>
        </p:txBody>
      </p:sp>
      <p:sp>
        <p:nvSpPr>
          <p:cNvPr id="5" name="Rectangle 4">
            <a:extLst>
              <a:ext uri="{FF2B5EF4-FFF2-40B4-BE49-F238E27FC236}">
                <a16:creationId xmlns:a16="http://schemas.microsoft.com/office/drawing/2014/main" id="{613E72CC-70CE-4B81-A0D5-8E2AD07E69C5}"/>
              </a:ext>
            </a:extLst>
          </p:cNvPr>
          <p:cNvSpPr/>
          <p:nvPr/>
        </p:nvSpPr>
        <p:spPr>
          <a:xfrm>
            <a:off x="1333994" y="4594759"/>
            <a:ext cx="2048495" cy="68283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FDB92E-1D61-4987-84E7-C79A84D63596}"/>
              </a:ext>
            </a:extLst>
          </p:cNvPr>
          <p:cNvSpPr/>
          <p:nvPr/>
        </p:nvSpPr>
        <p:spPr>
          <a:xfrm>
            <a:off x="3580409" y="1853538"/>
            <a:ext cx="1632859" cy="68283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93655A2-3BDF-4880-9810-F1786C2B44A4}"/>
              </a:ext>
            </a:extLst>
          </p:cNvPr>
          <p:cNvSpPr/>
          <p:nvPr/>
        </p:nvSpPr>
        <p:spPr>
          <a:xfrm>
            <a:off x="5777344" y="4644239"/>
            <a:ext cx="1632859" cy="68283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20675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Parallax</vt:lpstr>
      <vt:lpstr> NEW  Contact 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42</cp:revision>
  <dcterms:created xsi:type="dcterms:W3CDTF">2021-06-14T16:48:12Z</dcterms:created>
  <dcterms:modified xsi:type="dcterms:W3CDTF">2021-06-21T15:08:11Z</dcterms:modified>
</cp:coreProperties>
</file>