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2"/>
  </p:notesMasterIdLst>
  <p:sldIdLst>
    <p:sldId id="332" r:id="rId4"/>
    <p:sldId id="257" r:id="rId5"/>
    <p:sldId id="300" r:id="rId6"/>
    <p:sldId id="327" r:id="rId7"/>
    <p:sldId id="296" r:id="rId8"/>
    <p:sldId id="310" r:id="rId9"/>
    <p:sldId id="290" r:id="rId10"/>
    <p:sldId id="301" r:id="rId11"/>
    <p:sldId id="311" r:id="rId12"/>
    <p:sldId id="259" r:id="rId13"/>
    <p:sldId id="260" r:id="rId14"/>
    <p:sldId id="299" r:id="rId15"/>
    <p:sldId id="262" r:id="rId16"/>
    <p:sldId id="263" r:id="rId17"/>
    <p:sldId id="264" r:id="rId18"/>
    <p:sldId id="285" r:id="rId19"/>
    <p:sldId id="265" r:id="rId20"/>
    <p:sldId id="266" r:id="rId21"/>
    <p:sldId id="284" r:id="rId22"/>
    <p:sldId id="267" r:id="rId23"/>
    <p:sldId id="268" r:id="rId24"/>
    <p:sldId id="269" r:id="rId25"/>
    <p:sldId id="304" r:id="rId26"/>
    <p:sldId id="270" r:id="rId27"/>
    <p:sldId id="271" r:id="rId28"/>
    <p:sldId id="272" r:id="rId29"/>
    <p:sldId id="275" r:id="rId30"/>
    <p:sldId id="276" r:id="rId31"/>
    <p:sldId id="273" r:id="rId32"/>
    <p:sldId id="277" r:id="rId33"/>
    <p:sldId id="278" r:id="rId34"/>
    <p:sldId id="305" r:id="rId35"/>
    <p:sldId id="279" r:id="rId36"/>
    <p:sldId id="314" r:id="rId37"/>
    <p:sldId id="280" r:id="rId38"/>
    <p:sldId id="281" r:id="rId39"/>
    <p:sldId id="306" r:id="rId40"/>
    <p:sldId id="302" r:id="rId41"/>
    <p:sldId id="282" r:id="rId42"/>
    <p:sldId id="291" r:id="rId43"/>
    <p:sldId id="283" r:id="rId44"/>
    <p:sldId id="286" r:id="rId45"/>
    <p:sldId id="287" r:id="rId46"/>
    <p:sldId id="288" r:id="rId47"/>
    <p:sldId id="292" r:id="rId48"/>
    <p:sldId id="307" r:id="rId49"/>
    <p:sldId id="313" r:id="rId50"/>
    <p:sldId id="315" r:id="rId51"/>
    <p:sldId id="316" r:id="rId52"/>
    <p:sldId id="317" r:id="rId53"/>
    <p:sldId id="312" r:id="rId54"/>
    <p:sldId id="293" r:id="rId55"/>
    <p:sldId id="297" r:id="rId56"/>
    <p:sldId id="308" r:id="rId57"/>
    <p:sldId id="318" r:id="rId58"/>
    <p:sldId id="294" r:id="rId59"/>
    <p:sldId id="298" r:id="rId60"/>
    <p:sldId id="319" r:id="rId61"/>
    <p:sldId id="320" r:id="rId62"/>
    <p:sldId id="321" r:id="rId63"/>
    <p:sldId id="323" r:id="rId64"/>
    <p:sldId id="322" r:id="rId65"/>
    <p:sldId id="324" r:id="rId66"/>
    <p:sldId id="325" r:id="rId67"/>
    <p:sldId id="326" r:id="rId68"/>
    <p:sldId id="328" r:id="rId69"/>
    <p:sldId id="331" r:id="rId70"/>
    <p:sldId id="32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45" autoAdjust="0"/>
    <p:restoredTop sz="94660"/>
  </p:normalViewPr>
  <p:slideViewPr>
    <p:cSldViewPr snapToGrid="0" showGuides="1">
      <p:cViewPr varScale="1">
        <p:scale>
          <a:sx n="87" d="100"/>
          <a:sy n="87" d="100"/>
        </p:scale>
        <p:origin x="624" y="48"/>
      </p:cViewPr>
      <p:guideLst/>
    </p:cSldViewPr>
  </p:slideViewPr>
  <p:notesTextViewPr>
    <p:cViewPr>
      <p:scale>
        <a:sx n="1" d="1"/>
        <a:sy n="1" d="1"/>
      </p:scale>
      <p:origin x="0" y="0"/>
    </p:cViewPr>
  </p:notesTextViewPr>
  <p:sorterViewPr>
    <p:cViewPr>
      <p:scale>
        <a:sx n="100" d="100"/>
        <a:sy n="100" d="100"/>
      </p:scale>
      <p:origin x="0" y="-597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5BC4-EE37-43F5-A702-A1957EBBDC75}" type="datetimeFigureOut">
              <a:rPr lang="en-US" smtClean="0"/>
              <a:t>2/23/2016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0B2D5-158B-4EA8-9790-369B80EC4CCB}" type="slidenum">
              <a:rPr lang="en-US" smtClean="0"/>
              <a:t>‹#›</a:t>
            </a:fld>
            <a:endParaRPr lang="en-US"/>
          </a:p>
        </p:txBody>
      </p:sp>
    </p:spTree>
    <p:extLst>
      <p:ext uri="{BB962C8B-B14F-4D97-AF65-F5344CB8AC3E}">
        <p14:creationId xmlns:p14="http://schemas.microsoft.com/office/powerpoint/2010/main" val="22803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slide there is a background placeholder. Click to the small icon on the center of the slide and choose an image from computer. </a:t>
            </a:r>
            <a:r>
              <a:rPr lang="en-US" dirty="0" smtClean="0"/>
              <a:t>When </a:t>
            </a:r>
            <a:r>
              <a:rPr lang="en-US" baseline="0" dirty="0" smtClean="0"/>
              <a:t>add an image, you must sent it to back with </a:t>
            </a:r>
            <a:r>
              <a:rPr lang="en-US" b="1" baseline="0" dirty="0" smtClean="0"/>
              <a:t>Right Click on Image </a:t>
            </a:r>
            <a:r>
              <a:rPr lang="en-US" b="0" baseline="0" dirty="0" smtClean="0"/>
              <a:t>-&gt; </a:t>
            </a:r>
            <a:r>
              <a:rPr lang="en-US" b="1" baseline="0" dirty="0" smtClean="0"/>
              <a:t>Send to Back</a:t>
            </a:r>
            <a:r>
              <a:rPr lang="en-US" b="0" baseline="0" dirty="0" smtClean="0"/>
              <a:t> -&gt; </a:t>
            </a:r>
            <a:r>
              <a:rPr lang="en-US" b="1" baseline="0" dirty="0" smtClean="0"/>
              <a:t>Send to Back.</a:t>
            </a:r>
            <a:endParaRPr lang="bg-BG" b="0" dirty="0" smtClean="0"/>
          </a:p>
          <a:p>
            <a:endParaRPr lang="bg-BG" dirty="0"/>
          </a:p>
        </p:txBody>
      </p:sp>
    </p:spTree>
    <p:extLst>
      <p:ext uri="{BB962C8B-B14F-4D97-AF65-F5344CB8AC3E}">
        <p14:creationId xmlns:p14="http://schemas.microsoft.com/office/powerpoint/2010/main" val="230745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B8E3D-0BBB-433A-ACCE-E05C68EA98F3}" type="slidenum">
              <a:rPr lang="en-US" smtClean="0"/>
              <a:t>‹#›</a:t>
            </a:fld>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378204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C8D78-8E72-4574-BD6E-DC02DF70B8F0}"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B8E3D-0BBB-433A-ACCE-E05C68EA98F3}" type="slidenum">
              <a:rPr lang="en-US" smtClean="0"/>
              <a:t>‹#›</a:t>
            </a:fld>
            <a:endParaRPr lang="en-US"/>
          </a:p>
        </p:txBody>
      </p:sp>
    </p:spTree>
    <p:extLst>
      <p:ext uri="{BB962C8B-B14F-4D97-AF65-F5344CB8AC3E}">
        <p14:creationId xmlns:p14="http://schemas.microsoft.com/office/powerpoint/2010/main" val="366146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66A3-8B46-4446-A385-C6E86E58EC84}"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B8E3D-0BBB-433A-ACCE-E05C68EA98F3}" type="slidenum">
              <a:rPr lang="en-US" smtClean="0"/>
              <a:t>‹#›</a:t>
            </a:fld>
            <a:endParaRPr lang="en-US"/>
          </a:p>
        </p:txBody>
      </p:sp>
    </p:spTree>
    <p:extLst>
      <p:ext uri="{BB962C8B-B14F-4D97-AF65-F5344CB8AC3E}">
        <p14:creationId xmlns:p14="http://schemas.microsoft.com/office/powerpoint/2010/main" val="390174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p:cNvSpPr>
          <p:nvPr>
            <p:ph type="sldNum" sz="quarter" idx="10"/>
          </p:nvPr>
        </p:nvSpPr>
        <p:spPr>
          <a:ln/>
        </p:spPr>
        <p:txBody>
          <a:bodyPr/>
          <a:lstStyle>
            <a:lvl1pPr>
              <a:defRPr/>
            </a:lvl1pPr>
          </a:lstStyle>
          <a:p>
            <a:pPr>
              <a:defRPr/>
            </a:pPr>
            <a:fld id="{7D503CD9-578D-40A6-8930-83689A3D7F39}" type="slidenum">
              <a:rPr lang="en-US"/>
              <a:pPr>
                <a:defRPr/>
              </a:pPr>
              <a:t>‹#›</a:t>
            </a:fld>
            <a:endParaRPr lang="en-US" sz="800">
              <a:solidFill>
                <a:srgbClr val="595959"/>
              </a:solidFill>
            </a:endParaRPr>
          </a:p>
        </p:txBody>
      </p:sp>
    </p:spTree>
    <p:extLst>
      <p:ext uri="{BB962C8B-B14F-4D97-AF65-F5344CB8AC3E}">
        <p14:creationId xmlns:p14="http://schemas.microsoft.com/office/powerpoint/2010/main" val="2215387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A02FC-0A9E-47F1-A843-90119F273956}"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3950032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A02FC-0A9E-47F1-A843-90119F273956}"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94766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7A02FC-0A9E-47F1-A843-90119F273956}"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1703101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A02FC-0A9E-47F1-A843-90119F273956}"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341380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A02FC-0A9E-47F1-A843-90119F273956}"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104180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A02FC-0A9E-47F1-A843-90119F273956}"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3124513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A02FC-0A9E-47F1-A843-90119F273956}"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111526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0E5DC-C19B-4256-B612-317D8730B730}"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B8E3D-0BBB-433A-ACCE-E05C68EA98F3}"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3126310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7A02FC-0A9E-47F1-A843-90119F273956}"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881531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7A02FC-0A9E-47F1-A843-90119F273956}"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2631493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A02FC-0A9E-47F1-A843-90119F273956}"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3934504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A02FC-0A9E-47F1-A843-90119F273956}"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CF30C-7BAA-4D8A-9340-19226AA0B9CD}" type="slidenum">
              <a:rPr lang="en-US" smtClean="0"/>
              <a:t>‹#›</a:t>
            </a:fld>
            <a:endParaRPr lang="en-US"/>
          </a:p>
        </p:txBody>
      </p:sp>
    </p:spTree>
    <p:extLst>
      <p:ext uri="{BB962C8B-B14F-4D97-AF65-F5344CB8AC3E}">
        <p14:creationId xmlns:p14="http://schemas.microsoft.com/office/powerpoint/2010/main" val="2601472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1"/>
            <a:ext cx="12192003" cy="4953001"/>
          </a:xfrm>
        </p:spPr>
        <p:txBody>
          <a:bodyPr rtlCol="0">
            <a:normAutofit/>
          </a:bodyPr>
          <a:lstStyle>
            <a:lvl1pPr marL="0" indent="0">
              <a:buNone/>
              <a:defRPr sz="1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41418069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p:nvPr>
        </p:nvSpPr>
        <p:spPr>
          <a:xfrm>
            <a:off x="1595339" y="4035041"/>
            <a:ext cx="2986294" cy="2065369"/>
          </a:xfrm>
        </p:spPr>
        <p:txBody>
          <a:bodyPr anchor="t"/>
          <a:lstStyle>
            <a:lvl1pPr marL="0" indent="0" algn="ctr">
              <a:buNone/>
              <a:defRPr/>
            </a:lvl1pPr>
          </a:lstStyle>
          <a:p>
            <a:r>
              <a:rPr lang="en-US" dirty="0" smtClean="0"/>
              <a:t>Drag picture to placeholder or click icon to add</a:t>
            </a:r>
            <a:endParaRPr lang="id-ID" dirty="0"/>
          </a:p>
        </p:txBody>
      </p:sp>
      <p:sp>
        <p:nvSpPr>
          <p:cNvPr id="32" name="Picture Placeholder 2"/>
          <p:cNvSpPr>
            <a:spLocks noGrp="1"/>
          </p:cNvSpPr>
          <p:nvPr>
            <p:ph type="pic" sz="quarter" idx="24"/>
          </p:nvPr>
        </p:nvSpPr>
        <p:spPr>
          <a:xfrm>
            <a:off x="4604299" y="1405566"/>
            <a:ext cx="2984501" cy="2065369"/>
          </a:xfrm>
        </p:spPr>
        <p:txBody>
          <a:bodyPr anchor="t"/>
          <a:lstStyle>
            <a:lvl1pPr marL="0" indent="0" algn="ctr">
              <a:buNone/>
              <a:defRPr/>
            </a:lvl1pPr>
          </a:lstStyle>
          <a:p>
            <a:r>
              <a:rPr lang="en-US" dirty="0" smtClean="0"/>
              <a:t>Drag picture to placeholder or click icon to add</a:t>
            </a:r>
            <a:endParaRPr lang="id-ID"/>
          </a:p>
        </p:txBody>
      </p:sp>
      <p:sp>
        <p:nvSpPr>
          <p:cNvPr id="33" name="Picture Placeholder 2"/>
          <p:cNvSpPr>
            <a:spLocks noGrp="1"/>
          </p:cNvSpPr>
          <p:nvPr>
            <p:ph type="pic" sz="quarter" idx="25"/>
          </p:nvPr>
        </p:nvSpPr>
        <p:spPr>
          <a:xfrm>
            <a:off x="7601740" y="4035041"/>
            <a:ext cx="2986294" cy="2065369"/>
          </a:xfrm>
        </p:spPr>
        <p:txBody>
          <a:bodyPr anchor="t"/>
          <a:lstStyle>
            <a:lvl1pPr marL="0" indent="0" algn="ctr">
              <a:buNone/>
              <a:defRPr/>
            </a:lvl1pPr>
          </a:lstStyle>
          <a:p>
            <a:r>
              <a:rPr lang="en-US" dirty="0" smtClean="0"/>
              <a:t>Drag picture to placeholder or click icon to add</a:t>
            </a:r>
            <a:endParaRPr lang="id-ID"/>
          </a:p>
        </p:txBody>
      </p:sp>
      <p:sp>
        <p:nvSpPr>
          <p:cNvPr id="12"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4"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5" name="Teardrop 14"/>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6" name="TextBox 15"/>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94274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
        <p:nvSpPr>
          <p:cNvPr id="1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2" name="Teardrop 11"/>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3" name="TextBox 12"/>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22829826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
        <p:nvSpPr>
          <p:cNvPr id="10" name="Teardrop 9"/>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1" name="TextBox 10"/>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19895477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2" name="Teardrop 11"/>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3" name="TextBox 12"/>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91306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8" y="1704406"/>
            <a:ext cx="12192001" cy="402150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9"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2"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3" name="Teardrop 12"/>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917376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D8A799-83FE-42EA-BB9E-3823E61F24A3}"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B8E3D-0BBB-433A-ACCE-E05C68EA98F3}"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783585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5700163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284558" y="2501224"/>
            <a:ext cx="3349748" cy="2085152"/>
          </a:xfrm>
        </p:spPr>
        <p:txBody>
          <a:bodyPr>
            <a:normAutofit/>
          </a:bodyPr>
          <a:lstStyle>
            <a:lvl1pPr marL="0" indent="0">
              <a:buNone/>
              <a:defRPr sz="1000">
                <a:solidFill>
                  <a:schemeClr val="tx1">
                    <a:lumMod val="50000"/>
                    <a:lumOff val="50000"/>
                  </a:schemeClr>
                </a:solidFill>
              </a:defRPr>
            </a:lvl1pPr>
          </a:lstStyle>
          <a:p>
            <a:endParaRPr lang="en-US" dirty="0"/>
          </a:p>
        </p:txBody>
      </p:sp>
      <p:sp>
        <p:nvSpPr>
          <p:cNvPr id="10"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2"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3" name="Teardrop 12"/>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28706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p:nvPr>
        </p:nvSpPr>
        <p:spPr>
          <a:xfrm>
            <a:off x="11545" y="2195658"/>
            <a:ext cx="12192000" cy="2125087"/>
          </a:xfrm>
        </p:spPr>
        <p:txBody>
          <a:bodyPr anchor="t"/>
          <a:lstStyle>
            <a:lvl1pPr marL="0" indent="0" algn="ctr">
              <a:buNone/>
              <a:defRPr/>
            </a:lvl1pPr>
          </a:lstStyle>
          <a:p>
            <a:r>
              <a:rPr lang="en-US" dirty="0" smtClean="0"/>
              <a:t>Drag picture to placeholder or click icon to add</a:t>
            </a:r>
            <a:endParaRPr lang="id-ID"/>
          </a:p>
        </p:txBody>
      </p:sp>
      <p:sp>
        <p:nvSpPr>
          <p:cNvPr id="10"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3"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4" name="Teardrop 13"/>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5" name="TextBox 14"/>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15664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733763" y="2716517"/>
            <a:ext cx="740857" cy="2122183"/>
          </a:xfrm>
        </p:spPr>
        <p:txBody>
          <a:bodyPr>
            <a:normAutofit/>
          </a:bodyPr>
          <a:lstStyle>
            <a:lvl1pPr marL="0" indent="0">
              <a:buNone/>
              <a:defRPr sz="700"/>
            </a:lvl1pPr>
          </a:lstStyle>
          <a:p>
            <a:endParaRPr lang="en-US" dirty="0"/>
          </a:p>
        </p:txBody>
      </p:sp>
      <p:sp>
        <p:nvSpPr>
          <p:cNvPr id="15" name="Picture Placeholder 16"/>
          <p:cNvSpPr>
            <a:spLocks noGrp="1"/>
          </p:cNvSpPr>
          <p:nvPr>
            <p:ph type="pic" sz="quarter" idx="13"/>
          </p:nvPr>
        </p:nvSpPr>
        <p:spPr>
          <a:xfrm>
            <a:off x="4303918" y="2716517"/>
            <a:ext cx="783757" cy="2122183"/>
          </a:xfrm>
        </p:spPr>
        <p:txBody>
          <a:bodyPr>
            <a:normAutofit/>
          </a:bodyPr>
          <a:lstStyle>
            <a:lvl1pPr marL="0" indent="0">
              <a:buNone/>
              <a:defRPr sz="700"/>
            </a:lvl1pPr>
          </a:lstStyle>
          <a:p>
            <a:endParaRPr lang="en-US" dirty="0"/>
          </a:p>
        </p:txBody>
      </p:sp>
      <p:sp>
        <p:nvSpPr>
          <p:cNvPr id="17" name="Picture Placeholder 16"/>
          <p:cNvSpPr>
            <a:spLocks noGrp="1"/>
          </p:cNvSpPr>
          <p:nvPr>
            <p:ph type="pic" sz="quarter" idx="10"/>
          </p:nvPr>
        </p:nvSpPr>
        <p:spPr>
          <a:xfrm>
            <a:off x="2645977" y="2485758"/>
            <a:ext cx="1512828" cy="2740293"/>
          </a:xfrm>
        </p:spPr>
        <p:txBody>
          <a:bodyPr>
            <a:normAutofit/>
          </a:bodyPr>
          <a:lstStyle>
            <a:lvl1pPr marL="0" indent="0">
              <a:buNone/>
              <a:defRPr sz="700"/>
            </a:lvl1pPr>
          </a:lstStyle>
          <a:p>
            <a:endParaRPr lang="en-US" dirty="0"/>
          </a:p>
        </p:txBody>
      </p:sp>
      <p:sp>
        <p:nvSpPr>
          <p:cNvPr id="12"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4"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6" name="Teardrop 15"/>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9" name="TextBox 18"/>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9506597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461"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4834346"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8520947" y="2504349"/>
            <a:ext cx="1381750" cy="2452906"/>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4"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7"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8" name="Teardrop 17"/>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9" name="TextBox 18"/>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248873529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001"/>
          </a:xfrm>
        </p:spPr>
        <p:txBody>
          <a:bodyPr>
            <a:normAutofit/>
          </a:bodyPr>
          <a:lstStyle>
            <a:lvl1pPr marL="0" indent="0">
              <a:buNone/>
              <a:defRPr sz="1600">
                <a:latin typeface="Calibri Light"/>
                <a:cs typeface="Calibri Light"/>
              </a:defRPr>
            </a:lvl1pPr>
          </a:lstStyle>
          <a:p>
            <a:endParaRPr lang="id-ID" dirty="0"/>
          </a:p>
        </p:txBody>
      </p:sp>
    </p:spTree>
    <p:extLst>
      <p:ext uri="{BB962C8B-B14F-4D97-AF65-F5344CB8AC3E}">
        <p14:creationId xmlns:p14="http://schemas.microsoft.com/office/powerpoint/2010/main" val="11376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1"/>
            <a:ext cx="12192003" cy="3230219"/>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31" name="Picture Placeholder 2"/>
          <p:cNvSpPr>
            <a:spLocks noGrp="1" noChangeAspect="1"/>
          </p:cNvSpPr>
          <p:nvPr>
            <p:ph type="pic" sz="quarter" idx="11"/>
          </p:nvPr>
        </p:nvSpPr>
        <p:spPr>
          <a:xfrm>
            <a:off x="1535889" y="1233378"/>
            <a:ext cx="2360858" cy="4225173"/>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7"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9"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Tree>
    <p:extLst>
      <p:ext uri="{BB962C8B-B14F-4D97-AF65-F5344CB8AC3E}">
        <p14:creationId xmlns:p14="http://schemas.microsoft.com/office/powerpoint/2010/main" val="34091537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
        <p:nvSpPr>
          <p:cNvPr id="6" name="Teardrop 5"/>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7" name="TextBox 6"/>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54176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899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2" y="2051272"/>
            <a:ext cx="1405499" cy="2482667"/>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16" name="Teardrop 15"/>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7" name="TextBox 16"/>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Tree>
    <p:extLst>
      <p:ext uri="{BB962C8B-B14F-4D97-AF65-F5344CB8AC3E}">
        <p14:creationId xmlns:p14="http://schemas.microsoft.com/office/powerpoint/2010/main" val="312854599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370" y="2813511"/>
            <a:ext cx="4179946" cy="3114171"/>
          </a:xfrm>
        </p:spPr>
        <p:txBody>
          <a:bodyPr>
            <a:normAutofit/>
          </a:bodyPr>
          <a:lstStyle>
            <a:lvl1pPr marL="0" indent="0">
              <a:buNone/>
              <a:defRPr sz="1000">
                <a:latin typeface="Calibri Light"/>
                <a:cs typeface="Calibri Light"/>
              </a:defRPr>
            </a:lvl1pPr>
          </a:lstStyle>
          <a:p>
            <a:endParaRPr lang="en-US" dirty="0"/>
          </a:p>
        </p:txBody>
      </p:sp>
      <p:sp>
        <p:nvSpPr>
          <p:cNvPr id="9"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0"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1"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2"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3" name="Teardrop 12"/>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16" name="TextBox 15"/>
          <p:cNvSpPr txBox="1"/>
          <p:nvPr userDrawn="1"/>
        </p:nvSpPr>
        <p:spPr>
          <a:xfrm>
            <a:off x="812902" y="6417211"/>
            <a:ext cx="1828025" cy="276999"/>
          </a:xfrm>
          <a:prstGeom prst="rect">
            <a:avLst/>
          </a:prstGeom>
          <a:noFill/>
        </p:spPr>
        <p:txBody>
          <a:bodyPr wrap="square" rtlCol="0">
            <a:spAutoFit/>
          </a:bodyPr>
          <a:lstStyle/>
          <a:p>
            <a:r>
              <a:rPr lang="id-ID" sz="1200" b="1" dirty="0" smtClean="0">
                <a:solidFill>
                  <a:schemeClr val="tx1"/>
                </a:solidFill>
                <a:latin typeface="Lato Regular"/>
                <a:cs typeface="Lato Regular"/>
              </a:rPr>
              <a:t>Capitalist</a:t>
            </a:r>
            <a:r>
              <a:rPr lang="id-ID" sz="1200" b="1" dirty="0" smtClean="0">
                <a:solidFill>
                  <a:schemeClr val="tx1"/>
                </a:solidFill>
                <a:latin typeface="+mj-lt"/>
              </a:rPr>
              <a:t> </a:t>
            </a:r>
            <a:r>
              <a:rPr lang="id-ID" sz="1200" b="0" dirty="0" smtClean="0">
                <a:solidFill>
                  <a:schemeClr val="tx1"/>
                </a:solidFill>
                <a:latin typeface="Calibri Light"/>
                <a:cs typeface="Calibri Light"/>
              </a:rPr>
              <a:t>Slides</a:t>
            </a:r>
            <a:endParaRPr lang="id-ID" sz="1200" b="0" dirty="0">
              <a:solidFill>
                <a:schemeClr val="tx1"/>
              </a:solidFill>
              <a:latin typeface="Calibri Light"/>
              <a:cs typeface="Calibri Light"/>
            </a:endParaRPr>
          </a:p>
        </p:txBody>
      </p:sp>
    </p:spTree>
    <p:extLst>
      <p:ext uri="{BB962C8B-B14F-4D97-AF65-F5344CB8AC3E}">
        <p14:creationId xmlns:p14="http://schemas.microsoft.com/office/powerpoint/2010/main" val="39099795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C4B4D-3013-4986-8F18-4014134CED93}"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B8E3D-0BBB-433A-ACCE-E05C68EA98F3}" type="slidenum">
              <a:rPr lang="en-US" smtClean="0"/>
              <a:t>‹#›</a:t>
            </a:fld>
            <a:endParaRPr 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2973537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89880"/>
            <a:ext cx="2996028" cy="1855005"/>
          </a:xfrm>
        </p:spPr>
        <p:txBody>
          <a:bodyPr>
            <a:normAutofit/>
          </a:bodyPr>
          <a:lstStyle>
            <a:lvl1pPr marL="0" indent="0">
              <a:buNone/>
              <a:defRPr sz="1000">
                <a:latin typeface="Calibri Light"/>
                <a:cs typeface="Calibri Light"/>
              </a:defRPr>
            </a:lvl1pPr>
          </a:lstStyle>
          <a:p>
            <a:endParaRPr lang="en-US" dirty="0"/>
          </a:p>
        </p:txBody>
      </p:sp>
      <p:sp>
        <p:nvSpPr>
          <p:cNvPr id="9"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0"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1"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2"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3" name="Teardrop 12"/>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4" name="TextBox 13"/>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16" name="TextBox 15"/>
          <p:cNvSpPr txBox="1"/>
          <p:nvPr userDrawn="1"/>
        </p:nvSpPr>
        <p:spPr>
          <a:xfrm>
            <a:off x="812902" y="6417211"/>
            <a:ext cx="1828025" cy="276999"/>
          </a:xfrm>
          <a:prstGeom prst="rect">
            <a:avLst/>
          </a:prstGeom>
          <a:noFill/>
        </p:spPr>
        <p:txBody>
          <a:bodyPr wrap="square" rtlCol="0">
            <a:spAutoFit/>
          </a:bodyPr>
          <a:lstStyle/>
          <a:p>
            <a:r>
              <a:rPr lang="id-ID" sz="1200" b="1" dirty="0" smtClean="0">
                <a:solidFill>
                  <a:schemeClr val="tx1"/>
                </a:solidFill>
                <a:latin typeface="Lato Regular"/>
                <a:cs typeface="Lato Regular"/>
              </a:rPr>
              <a:t>Capitalist</a:t>
            </a:r>
            <a:r>
              <a:rPr lang="id-ID" sz="1200" b="1" dirty="0" smtClean="0">
                <a:solidFill>
                  <a:schemeClr val="tx1"/>
                </a:solidFill>
                <a:latin typeface="+mj-lt"/>
              </a:rPr>
              <a:t> </a:t>
            </a:r>
            <a:r>
              <a:rPr lang="id-ID" sz="1200" b="0" dirty="0" smtClean="0">
                <a:solidFill>
                  <a:schemeClr val="tx1"/>
                </a:solidFill>
                <a:latin typeface="Calibri Light"/>
                <a:cs typeface="Calibri Light"/>
              </a:rPr>
              <a:t>Slides</a:t>
            </a:r>
            <a:endParaRPr lang="id-ID" sz="1200" b="0" dirty="0">
              <a:solidFill>
                <a:schemeClr val="tx1"/>
              </a:solidFill>
              <a:latin typeface="Calibri Light"/>
              <a:cs typeface="Calibri Light"/>
            </a:endParaRPr>
          </a:p>
        </p:txBody>
      </p:sp>
    </p:spTree>
    <p:extLst>
      <p:ext uri="{BB962C8B-B14F-4D97-AF65-F5344CB8AC3E}">
        <p14:creationId xmlns:p14="http://schemas.microsoft.com/office/powerpoint/2010/main" val="17490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2839"/>
            <a:ext cx="2996028" cy="1855005"/>
          </a:xfrm>
        </p:spPr>
        <p:txBody>
          <a:bodyPr>
            <a:normAutofit/>
          </a:bodyPr>
          <a:lstStyle>
            <a:lvl1pPr marL="0" indent="0">
              <a:buNone/>
              <a:defRPr sz="1000">
                <a:latin typeface="Calibri Light"/>
                <a:cs typeface="Calibri Light"/>
              </a:defRPr>
            </a:lvl1pPr>
          </a:lstStyle>
          <a:p>
            <a:endParaRPr lang="en-US" dirty="0"/>
          </a:p>
        </p:txBody>
      </p:sp>
      <p:sp>
        <p:nvSpPr>
          <p:cNvPr id="10"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1"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2"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3"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4" name="Teardrop 13"/>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15" name="TextBox 14"/>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17" name="TextBox 16"/>
          <p:cNvSpPr txBox="1"/>
          <p:nvPr userDrawn="1"/>
        </p:nvSpPr>
        <p:spPr>
          <a:xfrm>
            <a:off x="812902" y="6417211"/>
            <a:ext cx="1828025" cy="276999"/>
          </a:xfrm>
          <a:prstGeom prst="rect">
            <a:avLst/>
          </a:prstGeom>
          <a:noFill/>
        </p:spPr>
        <p:txBody>
          <a:bodyPr wrap="square" rtlCol="0">
            <a:spAutoFit/>
          </a:bodyPr>
          <a:lstStyle/>
          <a:p>
            <a:r>
              <a:rPr lang="id-ID" sz="1200" b="1" dirty="0" smtClean="0">
                <a:solidFill>
                  <a:schemeClr val="tx1"/>
                </a:solidFill>
                <a:latin typeface="Lato Regular"/>
                <a:cs typeface="Lato Regular"/>
              </a:rPr>
              <a:t>Capitalist</a:t>
            </a:r>
            <a:r>
              <a:rPr lang="id-ID" sz="1200" b="1" dirty="0" smtClean="0">
                <a:solidFill>
                  <a:schemeClr val="tx1"/>
                </a:solidFill>
                <a:latin typeface="+mj-lt"/>
              </a:rPr>
              <a:t> </a:t>
            </a:r>
            <a:r>
              <a:rPr lang="id-ID" sz="1200" b="0" dirty="0" smtClean="0">
                <a:solidFill>
                  <a:schemeClr val="tx1"/>
                </a:solidFill>
                <a:latin typeface="Calibri Light"/>
                <a:cs typeface="Calibri Light"/>
              </a:rPr>
              <a:t>Slides</a:t>
            </a:r>
            <a:endParaRPr lang="id-ID" sz="1200" b="0" dirty="0">
              <a:solidFill>
                <a:schemeClr val="tx1"/>
              </a:solidFill>
              <a:latin typeface="Calibri Light"/>
              <a:cs typeface="Calibri Light"/>
            </a:endParaRPr>
          </a:p>
        </p:txBody>
      </p:sp>
    </p:spTree>
    <p:extLst>
      <p:ext uri="{BB962C8B-B14F-4D97-AF65-F5344CB8AC3E}">
        <p14:creationId xmlns:p14="http://schemas.microsoft.com/office/powerpoint/2010/main" val="245765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1964"/>
            <a:ext cx="631100" cy="630936"/>
          </a:xfrm>
        </p:spPr>
        <p:txBody>
          <a:bodyPr>
            <a:normAutofit/>
          </a:bodyPr>
          <a:lstStyle>
            <a:lvl1pPr marL="0" indent="0">
              <a:buNone/>
              <a:defRPr sz="600">
                <a:latin typeface="Calibri Light"/>
                <a:cs typeface="Calibri Light"/>
              </a:defRPr>
            </a:lvl1pPr>
          </a:lstStyle>
          <a:p>
            <a:endParaRPr lang="en-US" dirty="0"/>
          </a:p>
        </p:txBody>
      </p:sp>
      <p:sp>
        <p:nvSpPr>
          <p:cNvPr id="14" name="Picture Placeholder 2"/>
          <p:cNvSpPr>
            <a:spLocks noGrp="1" noChangeAspect="1"/>
          </p:cNvSpPr>
          <p:nvPr>
            <p:ph type="pic" sz="quarter" idx="12"/>
          </p:nvPr>
        </p:nvSpPr>
        <p:spPr>
          <a:xfrm>
            <a:off x="5294137" y="1549660"/>
            <a:ext cx="631100" cy="630936"/>
          </a:xfrm>
        </p:spPr>
        <p:txBody>
          <a:bodyPr>
            <a:normAutofit/>
          </a:bodyPr>
          <a:lstStyle>
            <a:lvl1pPr marL="0" indent="0">
              <a:buNone/>
              <a:defRPr sz="600">
                <a:latin typeface="Calibri Light"/>
                <a:cs typeface="Calibri Light"/>
              </a:defRPr>
            </a:lvl1pPr>
          </a:lstStyle>
          <a:p>
            <a:endParaRPr lang="en-US" dirty="0"/>
          </a:p>
        </p:txBody>
      </p:sp>
      <p:sp>
        <p:nvSpPr>
          <p:cNvPr id="18" name="Picture Placeholder 2"/>
          <p:cNvSpPr>
            <a:spLocks noGrp="1" noChangeAspect="1"/>
          </p:cNvSpPr>
          <p:nvPr>
            <p:ph type="pic" sz="quarter" idx="13"/>
          </p:nvPr>
        </p:nvSpPr>
        <p:spPr>
          <a:xfrm>
            <a:off x="6890925" y="1551964"/>
            <a:ext cx="631100" cy="630936"/>
          </a:xfrm>
        </p:spPr>
        <p:txBody>
          <a:bodyPr>
            <a:normAutofit/>
          </a:bodyPr>
          <a:lstStyle>
            <a:lvl1pPr marL="0" indent="0">
              <a:buNone/>
              <a:defRPr sz="600">
                <a:latin typeface="Calibri Light"/>
                <a:cs typeface="Calibri Light"/>
              </a:defRPr>
            </a:lvl1pPr>
          </a:lstStyle>
          <a:p>
            <a:endParaRPr lang="en-US" dirty="0"/>
          </a:p>
        </p:txBody>
      </p:sp>
      <p:sp>
        <p:nvSpPr>
          <p:cNvPr id="19" name="Picture Placeholder 2"/>
          <p:cNvSpPr>
            <a:spLocks noGrp="1" noChangeAspect="1"/>
          </p:cNvSpPr>
          <p:nvPr>
            <p:ph type="pic" sz="quarter" idx="14"/>
          </p:nvPr>
        </p:nvSpPr>
        <p:spPr>
          <a:xfrm>
            <a:off x="8446508" y="1549660"/>
            <a:ext cx="631100" cy="630936"/>
          </a:xfrm>
        </p:spPr>
        <p:txBody>
          <a:bodyPr>
            <a:normAutofit/>
          </a:bodyPr>
          <a:lstStyle>
            <a:lvl1pPr marL="0" indent="0">
              <a:buNone/>
              <a:defRPr sz="600">
                <a:latin typeface="Calibri Light"/>
                <a:cs typeface="Calibri Light"/>
              </a:defRPr>
            </a:lvl1pPr>
          </a:lstStyle>
          <a:p>
            <a:endParaRPr lang="en-US" dirty="0"/>
          </a:p>
        </p:txBody>
      </p:sp>
      <p:sp>
        <p:nvSpPr>
          <p:cNvPr id="20" name="Picture Placeholder 2"/>
          <p:cNvSpPr>
            <a:spLocks noGrp="1" noChangeAspect="1"/>
          </p:cNvSpPr>
          <p:nvPr>
            <p:ph type="pic" sz="quarter" idx="15"/>
          </p:nvPr>
        </p:nvSpPr>
        <p:spPr>
          <a:xfrm>
            <a:off x="9899557" y="1551964"/>
            <a:ext cx="631100" cy="630936"/>
          </a:xfrm>
        </p:spPr>
        <p:txBody>
          <a:bodyPr>
            <a:normAutofit/>
          </a:bodyPr>
          <a:lstStyle>
            <a:lvl1pPr marL="0" indent="0">
              <a:buNone/>
              <a:defRPr sz="600">
                <a:latin typeface="Calibri Light"/>
                <a:cs typeface="Calibri Light"/>
              </a:defRPr>
            </a:lvl1pPr>
          </a:lstStyle>
          <a:p>
            <a:endParaRPr lang="en-US" dirty="0"/>
          </a:p>
        </p:txBody>
      </p:sp>
      <p:sp>
        <p:nvSpPr>
          <p:cNvPr id="15"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6"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7"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21"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22" name="Teardrop 21"/>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23" name="TextBox 22"/>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25" name="TextBox 24"/>
          <p:cNvSpPr txBox="1"/>
          <p:nvPr userDrawn="1"/>
        </p:nvSpPr>
        <p:spPr>
          <a:xfrm>
            <a:off x="812902" y="6417211"/>
            <a:ext cx="1828025" cy="276999"/>
          </a:xfrm>
          <a:prstGeom prst="rect">
            <a:avLst/>
          </a:prstGeom>
          <a:noFill/>
        </p:spPr>
        <p:txBody>
          <a:bodyPr wrap="square" rtlCol="0">
            <a:spAutoFit/>
          </a:bodyPr>
          <a:lstStyle/>
          <a:p>
            <a:r>
              <a:rPr lang="id-ID" sz="1200" b="1" dirty="0" smtClean="0">
                <a:solidFill>
                  <a:schemeClr val="tx1"/>
                </a:solidFill>
                <a:latin typeface="Lato Regular"/>
                <a:cs typeface="Lato Regular"/>
              </a:rPr>
              <a:t>Capitalist</a:t>
            </a:r>
            <a:r>
              <a:rPr lang="id-ID" sz="1200" b="1" dirty="0" smtClean="0">
                <a:solidFill>
                  <a:schemeClr val="tx1"/>
                </a:solidFill>
                <a:latin typeface="+mj-lt"/>
              </a:rPr>
              <a:t> </a:t>
            </a:r>
            <a:r>
              <a:rPr lang="id-ID" sz="1200" b="0" dirty="0" smtClean="0">
                <a:solidFill>
                  <a:schemeClr val="tx1"/>
                </a:solidFill>
                <a:latin typeface="Calibri Light"/>
                <a:cs typeface="Calibri Light"/>
              </a:rPr>
              <a:t>Slides</a:t>
            </a:r>
            <a:endParaRPr lang="id-ID" sz="1200" b="0" dirty="0">
              <a:solidFill>
                <a:schemeClr val="tx1"/>
              </a:solidFill>
              <a:latin typeface="Calibri Light"/>
              <a:cs typeface="Calibri Light"/>
            </a:endParaRPr>
          </a:p>
        </p:txBody>
      </p:sp>
    </p:spTree>
    <p:extLst>
      <p:ext uri="{BB962C8B-B14F-4D97-AF65-F5344CB8AC3E}">
        <p14:creationId xmlns:p14="http://schemas.microsoft.com/office/powerpoint/2010/main" val="406745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 Iphones Mockup">
    <p:spTree>
      <p:nvGrpSpPr>
        <p:cNvPr id="1" name=""/>
        <p:cNvGrpSpPr/>
        <p:nvPr/>
      </p:nvGrpSpPr>
      <p:grpSpPr>
        <a:xfrm>
          <a:off x="0" y="0"/>
          <a:ext cx="0" cy="0"/>
          <a:chOff x="0" y="0"/>
          <a:chExt cx="0" cy="0"/>
        </a:xfrm>
      </p:grpSpPr>
      <p:sp>
        <p:nvSpPr>
          <p:cNvPr id="24" name="Picture Placeholder 2"/>
          <p:cNvSpPr>
            <a:spLocks noGrp="1"/>
          </p:cNvSpPr>
          <p:nvPr>
            <p:ph type="pic" sz="quarter" idx="13"/>
          </p:nvPr>
        </p:nvSpPr>
        <p:spPr>
          <a:xfrm>
            <a:off x="-3" y="-1"/>
            <a:ext cx="12192003" cy="4248101"/>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21" name="Picture Placeholder 2"/>
          <p:cNvSpPr>
            <a:spLocks noGrp="1" noChangeAspect="1"/>
          </p:cNvSpPr>
          <p:nvPr>
            <p:ph type="pic" sz="quarter" idx="10"/>
          </p:nvPr>
        </p:nvSpPr>
        <p:spPr>
          <a:xfrm>
            <a:off x="744844" y="1784818"/>
            <a:ext cx="752671" cy="2139950"/>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22" name="Picture Placeholder 2"/>
          <p:cNvSpPr>
            <a:spLocks noGrp="1" noChangeAspect="1"/>
          </p:cNvSpPr>
          <p:nvPr>
            <p:ph type="pic" sz="quarter" idx="12"/>
          </p:nvPr>
        </p:nvSpPr>
        <p:spPr>
          <a:xfrm>
            <a:off x="3320753" y="1784818"/>
            <a:ext cx="751282" cy="2133600"/>
          </a:xfrm>
        </p:spPr>
        <p:txBody>
          <a:bodyPr rtlCol="0">
            <a:normAutofit/>
          </a:bodyPr>
          <a:lstStyle>
            <a:lvl1pPr marL="0" indent="0">
              <a:buNone/>
              <a:defRPr sz="1000">
                <a:latin typeface="Calibri Light"/>
                <a:cs typeface="Calibri Light"/>
              </a:defRPr>
            </a:lvl1pPr>
          </a:lstStyle>
          <a:p>
            <a:pPr lvl="0"/>
            <a:endParaRPr lang="en-US" noProof="0" dirty="0"/>
          </a:p>
        </p:txBody>
      </p:sp>
      <p:sp>
        <p:nvSpPr>
          <p:cNvPr id="23" name="Picture Placeholder 2"/>
          <p:cNvSpPr>
            <a:spLocks noGrp="1" noChangeAspect="1"/>
          </p:cNvSpPr>
          <p:nvPr>
            <p:ph type="pic" sz="quarter" idx="11"/>
          </p:nvPr>
        </p:nvSpPr>
        <p:spPr>
          <a:xfrm>
            <a:off x="1651059" y="1553611"/>
            <a:ext cx="1524902" cy="2744087"/>
          </a:xfrm>
        </p:spPr>
        <p:txBody>
          <a:bodyPr rtlCol="0">
            <a:normAutofit/>
          </a:bodyPr>
          <a:lstStyle>
            <a:lvl1pPr marL="0" indent="0">
              <a:buNone/>
              <a:defRPr sz="1000">
                <a:latin typeface="Calibri Light"/>
                <a:cs typeface="Calibri Light"/>
              </a:defRPr>
            </a:lvl1pPr>
          </a:lstStyle>
          <a:p>
            <a:pPr lvl="0"/>
            <a:endParaRPr lang="en-US" noProof="0" dirty="0"/>
          </a:p>
        </p:txBody>
      </p:sp>
    </p:spTree>
    <p:extLst>
      <p:ext uri="{BB962C8B-B14F-4D97-AF65-F5344CB8AC3E}">
        <p14:creationId xmlns:p14="http://schemas.microsoft.com/office/powerpoint/2010/main" val="16303171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015"/>
            <a:ext cx="1259942" cy="1258811"/>
          </a:xfrm>
          <a:prstGeom prst="ellipse">
            <a:avLst/>
          </a:prstGeom>
        </p:spPr>
        <p:txBody>
          <a:bodyPr>
            <a:noAutofit/>
          </a:bodyPr>
          <a:lstStyle>
            <a:lvl1pPr marL="0" indent="0">
              <a:lnSpc>
                <a:spcPct val="130000"/>
              </a:lnSpc>
              <a:buNone/>
              <a:defRPr sz="1200" baseline="0"/>
            </a:lvl1pPr>
          </a:lstStyle>
          <a:p>
            <a:r>
              <a:rPr lang="en-US" dirty="0" smtClean="0"/>
              <a:t>Drag  Your Picture Here</a:t>
            </a:r>
            <a:endParaRPr lang="en-US" dirty="0"/>
          </a:p>
        </p:txBody>
      </p:sp>
      <p:sp>
        <p:nvSpPr>
          <p:cNvPr id="75" name="Picture Placeholder 13"/>
          <p:cNvSpPr>
            <a:spLocks noGrp="1" noChangeAspect="1"/>
          </p:cNvSpPr>
          <p:nvPr>
            <p:ph type="pic" sz="quarter" idx="11" hasCustomPrompt="1"/>
          </p:nvPr>
        </p:nvSpPr>
        <p:spPr>
          <a:xfrm>
            <a:off x="4134531" y="1592554"/>
            <a:ext cx="1259942" cy="1258811"/>
          </a:xfrm>
          <a:prstGeom prst="ellipse">
            <a:avLst/>
          </a:prstGeom>
        </p:spPr>
        <p:txBody>
          <a:bodyPr>
            <a:normAutofit/>
          </a:bodyPr>
          <a:lstStyle>
            <a:lvl1pPr marL="0" indent="0">
              <a:lnSpc>
                <a:spcPct val="130000"/>
              </a:lnSpc>
              <a:buNone/>
              <a:defRPr sz="1200"/>
            </a:lvl1pPr>
          </a:lstStyle>
          <a:p>
            <a:r>
              <a:rPr lang="en-US" dirty="0" smtClean="0"/>
              <a:t>Drag  Your Picture Here</a:t>
            </a:r>
            <a:endParaRPr lang="en-US" dirty="0"/>
          </a:p>
        </p:txBody>
      </p:sp>
      <p:sp>
        <p:nvSpPr>
          <p:cNvPr id="76" name="Picture Placeholder 13"/>
          <p:cNvSpPr>
            <a:spLocks noGrp="1" noChangeAspect="1"/>
          </p:cNvSpPr>
          <p:nvPr>
            <p:ph type="pic" sz="quarter" idx="12" hasCustomPrompt="1"/>
          </p:nvPr>
        </p:nvSpPr>
        <p:spPr>
          <a:xfrm>
            <a:off x="683998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smtClean="0"/>
              <a:t>Drag  Your Picture Here</a:t>
            </a:r>
          </a:p>
          <a:p>
            <a:endParaRPr lang="en-US" dirty="0"/>
          </a:p>
        </p:txBody>
      </p:sp>
      <p:sp>
        <p:nvSpPr>
          <p:cNvPr id="77" name="Picture Placeholder 13"/>
          <p:cNvSpPr>
            <a:spLocks noGrp="1" noChangeAspect="1"/>
          </p:cNvSpPr>
          <p:nvPr>
            <p:ph type="pic" sz="quarter" idx="13" hasCustomPrompt="1"/>
          </p:nvPr>
        </p:nvSpPr>
        <p:spPr>
          <a:xfrm>
            <a:off x="9564327" y="160900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smtClean="0"/>
              <a:t>Drag  Your Picture Here</a:t>
            </a:r>
          </a:p>
          <a:p>
            <a:endParaRPr lang="en-US" dirty="0"/>
          </a:p>
        </p:txBody>
      </p:sp>
      <p:sp>
        <p:nvSpPr>
          <p:cNvPr id="78" name="Picture Placeholder 13"/>
          <p:cNvSpPr>
            <a:spLocks noGrp="1" noChangeAspect="1"/>
          </p:cNvSpPr>
          <p:nvPr>
            <p:ph type="pic" sz="quarter" idx="14" hasCustomPrompt="1"/>
          </p:nvPr>
        </p:nvSpPr>
        <p:spPr>
          <a:xfrm>
            <a:off x="8214258" y="4054258"/>
            <a:ext cx="1259942" cy="1258811"/>
          </a:xfrm>
          <a:prstGeom prst="ellipse">
            <a:avLst/>
          </a:prstGeom>
        </p:spPr>
        <p:txBody>
          <a:bodyPr>
            <a:normAutofit/>
          </a:bodyPr>
          <a:lstStyle>
            <a:lvl1pPr>
              <a:lnSpc>
                <a:spcPct val="130000"/>
              </a:lnSpc>
              <a:defRPr sz="1200"/>
            </a:lvl1pPr>
          </a:lstStyle>
          <a:p>
            <a:r>
              <a:rPr lang="en-US" dirty="0" smtClean="0"/>
              <a:t>Drag  Your Picture Here</a:t>
            </a:r>
            <a:endParaRPr lang="en-US" dirty="0"/>
          </a:p>
        </p:txBody>
      </p:sp>
      <p:sp>
        <p:nvSpPr>
          <p:cNvPr id="79" name="Picture Placeholder 13"/>
          <p:cNvSpPr>
            <a:spLocks noGrp="1" noChangeAspect="1"/>
          </p:cNvSpPr>
          <p:nvPr>
            <p:ph type="pic" sz="quarter" idx="15" hasCustomPrompt="1"/>
          </p:nvPr>
        </p:nvSpPr>
        <p:spPr>
          <a:xfrm>
            <a:off x="5499535" y="4054258"/>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smtClean="0"/>
              <a:t>Drag  Your Picture Here</a:t>
            </a:r>
          </a:p>
          <a:p>
            <a:endParaRPr lang="en-US" dirty="0"/>
          </a:p>
        </p:txBody>
      </p:sp>
      <p:sp>
        <p:nvSpPr>
          <p:cNvPr id="80" name="Picture Placeholder 13"/>
          <p:cNvSpPr>
            <a:spLocks noGrp="1" noChangeAspect="1"/>
          </p:cNvSpPr>
          <p:nvPr>
            <p:ph type="pic" sz="quarter" idx="16" hasCustomPrompt="1"/>
          </p:nvPr>
        </p:nvSpPr>
        <p:spPr>
          <a:xfrm>
            <a:off x="2756072" y="4040047"/>
            <a:ext cx="1259942" cy="1258811"/>
          </a:xfrm>
          <a:prstGeom prst="ellipse">
            <a:avLst/>
          </a:prstGeom>
        </p:spPr>
        <p:txBody>
          <a:bodyPr>
            <a:normAutofit/>
          </a:bodyPr>
          <a:lstStyle>
            <a:lvl1pPr marL="0" marR="0" indent="0" algn="l" defTabSz="914217" rtl="0" eaLnBrk="1" fontAlgn="auto" latinLnBrk="0" hangingPunct="1">
              <a:lnSpc>
                <a:spcPct val="130000"/>
              </a:lnSpc>
              <a:spcBef>
                <a:spcPts val="1000"/>
              </a:spcBef>
              <a:spcAft>
                <a:spcPts val="0"/>
              </a:spcAft>
              <a:buClrTx/>
              <a:buSzTx/>
              <a:buFont typeface="Arial" panose="020B0604020202020204" pitchFamily="34" charset="0"/>
              <a:buNone/>
              <a:tabLst/>
              <a:defRPr sz="1200"/>
            </a:lvl1pPr>
          </a:lstStyle>
          <a:p>
            <a:r>
              <a:rPr lang="en-US" dirty="0" smtClean="0"/>
              <a:t>Drag  Your Picture Here</a:t>
            </a:r>
          </a:p>
          <a:p>
            <a:endParaRPr lang="en-US" dirty="0"/>
          </a:p>
        </p:txBody>
      </p:sp>
      <p:sp>
        <p:nvSpPr>
          <p:cNvPr id="15" name="Freeform 30"/>
          <p:cNvSpPr>
            <a:spLocks noChangeArrowheads="1"/>
          </p:cNvSpPr>
          <p:nvPr userDrawn="1"/>
        </p:nvSpPr>
        <p:spPr bwMode="auto">
          <a:xfrm>
            <a:off x="10931083" y="6481334"/>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6" name="Freeform 38"/>
          <p:cNvSpPr>
            <a:spLocks noChangeArrowheads="1"/>
          </p:cNvSpPr>
          <p:nvPr userDrawn="1"/>
        </p:nvSpPr>
        <p:spPr bwMode="auto">
          <a:xfrm>
            <a:off x="10981568" y="6519434"/>
            <a:ext cx="62548"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7" name="Freeform 30"/>
          <p:cNvSpPr>
            <a:spLocks noChangeArrowheads="1"/>
          </p:cNvSpPr>
          <p:nvPr userDrawn="1"/>
        </p:nvSpPr>
        <p:spPr bwMode="auto">
          <a:xfrm>
            <a:off x="11139160" y="6481115"/>
            <a:ext cx="175251" cy="178676"/>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a:extLst/>
        </p:spPr>
        <p:txBody>
          <a:bodyPr wrap="none" anchor="ctr"/>
          <a:lstStyle/>
          <a:p>
            <a:endParaRPr lang="en-US" sz="900" dirty="0">
              <a:latin typeface="Calibri Light"/>
            </a:endParaRPr>
          </a:p>
        </p:txBody>
      </p:sp>
      <p:sp>
        <p:nvSpPr>
          <p:cNvPr id="18" name="Freeform 38"/>
          <p:cNvSpPr>
            <a:spLocks noChangeArrowheads="1"/>
          </p:cNvSpPr>
          <p:nvPr userDrawn="1"/>
        </p:nvSpPr>
        <p:spPr bwMode="auto">
          <a:xfrm flipH="1">
            <a:off x="11185500" y="6519215"/>
            <a:ext cx="62219" cy="10838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sz="900" dirty="0">
              <a:latin typeface="Calibri Light"/>
            </a:endParaRPr>
          </a:p>
        </p:txBody>
      </p:sp>
      <p:sp>
        <p:nvSpPr>
          <p:cNvPr id="19" name="Teardrop 18"/>
          <p:cNvSpPr/>
          <p:nvPr userDrawn="1"/>
        </p:nvSpPr>
        <p:spPr>
          <a:xfrm>
            <a:off x="11541411" y="405699"/>
            <a:ext cx="356581" cy="356477"/>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Light"/>
            </a:endParaRPr>
          </a:p>
        </p:txBody>
      </p:sp>
      <p:sp>
        <p:nvSpPr>
          <p:cNvPr id="20" name="TextBox 19"/>
          <p:cNvSpPr txBox="1"/>
          <p:nvPr userDrawn="1"/>
        </p:nvSpPr>
        <p:spPr>
          <a:xfrm>
            <a:off x="11533693" y="409839"/>
            <a:ext cx="391417" cy="307758"/>
          </a:xfrm>
          <a:prstGeom prst="rect">
            <a:avLst/>
          </a:prstGeom>
          <a:noFill/>
        </p:spPr>
        <p:txBody>
          <a:bodyPr wrap="none" lIns="91422" tIns="45711" rIns="91422" bIns="45711" rtlCol="0">
            <a:spAutoFit/>
          </a:bodyPr>
          <a:lstStyle/>
          <a:p>
            <a:pPr algn="ctr"/>
            <a:fld id="{260E2A6B-A809-4840-BF14-8648BC0BDF87}" type="slidenum">
              <a:rPr lang="id-ID" sz="1400" b="1" smtClean="0">
                <a:solidFill>
                  <a:schemeClr val="bg1"/>
                </a:solidFill>
                <a:latin typeface="Calibri Light"/>
                <a:cs typeface="Calibri Light"/>
              </a:rPr>
              <a:pPr algn="ctr"/>
              <a:t>‹#›</a:t>
            </a:fld>
            <a:endParaRPr lang="id-ID" sz="1400" dirty="0">
              <a:solidFill>
                <a:schemeClr val="bg1"/>
              </a:solidFill>
              <a:latin typeface="Calibri Light"/>
              <a:cs typeface="Calibri Light"/>
            </a:endParaRPr>
          </a:p>
        </p:txBody>
      </p:sp>
      <p:sp>
        <p:nvSpPr>
          <p:cNvPr id="22" name="TextBox 21"/>
          <p:cNvSpPr txBox="1"/>
          <p:nvPr userDrawn="1"/>
        </p:nvSpPr>
        <p:spPr>
          <a:xfrm>
            <a:off x="812902" y="6417211"/>
            <a:ext cx="1828025" cy="276999"/>
          </a:xfrm>
          <a:prstGeom prst="rect">
            <a:avLst/>
          </a:prstGeom>
          <a:noFill/>
        </p:spPr>
        <p:txBody>
          <a:bodyPr wrap="square" rtlCol="0">
            <a:spAutoFit/>
          </a:bodyPr>
          <a:lstStyle/>
          <a:p>
            <a:r>
              <a:rPr lang="id-ID" sz="1200" b="1" dirty="0" smtClean="0">
                <a:solidFill>
                  <a:schemeClr val="tx1"/>
                </a:solidFill>
                <a:latin typeface="Lato Regular"/>
                <a:cs typeface="Lato Regular"/>
              </a:rPr>
              <a:t>Capitalist</a:t>
            </a:r>
            <a:r>
              <a:rPr lang="id-ID" sz="1200" b="1" dirty="0" smtClean="0">
                <a:solidFill>
                  <a:schemeClr val="tx1"/>
                </a:solidFill>
                <a:latin typeface="+mj-lt"/>
              </a:rPr>
              <a:t> </a:t>
            </a:r>
            <a:r>
              <a:rPr lang="id-ID" sz="1200" b="0" dirty="0" smtClean="0">
                <a:solidFill>
                  <a:schemeClr val="tx1"/>
                </a:solidFill>
                <a:latin typeface="Calibri Light"/>
                <a:cs typeface="Calibri Light"/>
              </a:rPr>
              <a:t>Slides</a:t>
            </a:r>
            <a:endParaRPr lang="id-ID" sz="1200" b="0" dirty="0">
              <a:solidFill>
                <a:schemeClr val="tx1"/>
              </a:solidFill>
              <a:latin typeface="Calibri Light"/>
              <a:cs typeface="Calibri Light"/>
            </a:endParaRPr>
          </a:p>
        </p:txBody>
      </p:sp>
    </p:spTree>
    <p:extLst>
      <p:ext uri="{BB962C8B-B14F-4D97-AF65-F5344CB8AC3E}">
        <p14:creationId xmlns:p14="http://schemas.microsoft.com/office/powerpoint/2010/main" val="425767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undl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12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Portfolio Four">
    <p:spTree>
      <p:nvGrpSpPr>
        <p:cNvPr id="1" name=""/>
        <p:cNvGrpSpPr/>
        <p:nvPr/>
      </p:nvGrpSpPr>
      <p:grpSpPr>
        <a:xfrm>
          <a:off x="0" y="0"/>
          <a:ext cx="0" cy="0"/>
          <a:chOff x="0" y="0"/>
          <a:chExt cx="0" cy="0"/>
        </a:xfrm>
      </p:grpSpPr>
      <p:sp>
        <p:nvSpPr>
          <p:cNvPr id="2" name="Rectangle 8"/>
          <p:cNvSpPr/>
          <p:nvPr userDrawn="1"/>
        </p:nvSpPr>
        <p:spPr>
          <a:xfrm>
            <a:off x="0" y="6761003"/>
            <a:ext cx="12192001" cy="174252"/>
          </a:xfrm>
          <a:prstGeom prst="rect">
            <a:avLst/>
          </a:prstGeom>
          <a:gradFill rotWithShape="1">
            <a:gsLst>
              <a:gs pos="0">
                <a:schemeClr val="accent2"/>
              </a:gs>
              <a:gs pos="100000">
                <a:schemeClr val="accent1"/>
              </a:gs>
            </a:gsLst>
            <a:lin ang="0" scaled="0"/>
          </a:gra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lIns="121879" tIns="60939" rIns="121879" bIns="60939" rtlCol="0" anchor="ctr" upright="1"/>
          <a:lstStyle/>
          <a:p>
            <a:pPr algn="ctr"/>
            <a:endParaRPr sz="1800"/>
          </a:p>
        </p:txBody>
      </p:sp>
      <p:grpSp>
        <p:nvGrpSpPr>
          <p:cNvPr id="3" name="Group 11"/>
          <p:cNvGrpSpPr/>
          <p:nvPr/>
        </p:nvGrpSpPr>
        <p:grpSpPr>
          <a:xfrm>
            <a:off x="244255" y="471661"/>
            <a:ext cx="776100" cy="138043"/>
            <a:chOff x="6221638" y="2403583"/>
            <a:chExt cx="1501283" cy="267029"/>
          </a:xfrm>
        </p:grpSpPr>
        <p:sp>
          <p:nvSpPr>
            <p:cNvPr id="4" name="Oval 12"/>
            <p:cNvSpPr/>
            <p:nvPr/>
          </p:nvSpPr>
          <p:spPr>
            <a:xfrm>
              <a:off x="7449304" y="2403583"/>
              <a:ext cx="273616" cy="267029"/>
            </a:xfrm>
            <a:prstGeom prst="ellipse">
              <a:avLst/>
            </a:prstGeom>
            <a:solidFill>
              <a:schemeClr val="accent4"/>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rtlCol="0" anchor="ctr" upright="1"/>
            <a:lstStyle/>
            <a:p>
              <a:pPr algn="ctr"/>
              <a:endParaRPr sz="1800"/>
            </a:p>
          </p:txBody>
        </p:sp>
        <p:sp>
          <p:nvSpPr>
            <p:cNvPr id="5" name="Oval 13"/>
            <p:cNvSpPr/>
            <p:nvPr/>
          </p:nvSpPr>
          <p:spPr>
            <a:xfrm>
              <a:off x="7142388" y="2403583"/>
              <a:ext cx="273616" cy="267029"/>
            </a:xfrm>
            <a:prstGeom prst="ellipse">
              <a:avLst/>
            </a:prstGeom>
            <a:solidFill>
              <a:schemeClr val="accent3"/>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rtlCol="0" anchor="ctr" upright="1"/>
            <a:lstStyle/>
            <a:p>
              <a:pPr algn="ctr"/>
              <a:endParaRPr sz="1800"/>
            </a:p>
          </p:txBody>
        </p:sp>
        <p:sp>
          <p:nvSpPr>
            <p:cNvPr id="6" name="Oval 14"/>
            <p:cNvSpPr/>
            <p:nvPr/>
          </p:nvSpPr>
          <p:spPr>
            <a:xfrm>
              <a:off x="6835471" y="2403583"/>
              <a:ext cx="273616" cy="267029"/>
            </a:xfrm>
            <a:prstGeom prst="ellipse">
              <a:avLst/>
            </a:prstGeom>
            <a:solidFill>
              <a:schemeClr val="accent2"/>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rtlCol="0" anchor="ctr" upright="1"/>
            <a:lstStyle/>
            <a:p>
              <a:pPr algn="ctr"/>
              <a:endParaRPr sz="1800"/>
            </a:p>
          </p:txBody>
        </p:sp>
        <p:sp>
          <p:nvSpPr>
            <p:cNvPr id="7" name="Oval 15"/>
            <p:cNvSpPr/>
            <p:nvPr/>
          </p:nvSpPr>
          <p:spPr>
            <a:xfrm>
              <a:off x="6528554" y="2403583"/>
              <a:ext cx="273616" cy="267029"/>
            </a:xfrm>
            <a:prstGeom prst="ellipse">
              <a:avLst/>
            </a:prstGeom>
            <a:solidFill>
              <a:schemeClr val="accent1"/>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rtlCol="0" anchor="ctr" upright="1"/>
            <a:lstStyle/>
            <a:p>
              <a:pPr algn="ctr"/>
              <a:endParaRPr sz="1800"/>
            </a:p>
          </p:txBody>
        </p:sp>
        <p:sp>
          <p:nvSpPr>
            <p:cNvPr id="8" name="Oval 16"/>
            <p:cNvSpPr/>
            <p:nvPr/>
          </p:nvSpPr>
          <p:spPr>
            <a:xfrm>
              <a:off x="6221638" y="2403583"/>
              <a:ext cx="273616" cy="267029"/>
            </a:xfrm>
            <a:prstGeom prst="ellipse">
              <a:avLst/>
            </a:prstGeom>
            <a:solidFill>
              <a:schemeClr val="bg1">
                <a:lumMod val="85000"/>
              </a:schemeClr>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rtlCol="0" anchor="ctr" upright="1"/>
            <a:lstStyle/>
            <a:p>
              <a:pPr algn="ctr"/>
              <a:endParaRPr lang="en-US" sz="1800" dirty="0">
                <a:solidFill>
                  <a:schemeClr val="bg1">
                    <a:lumMod val="85000"/>
                  </a:schemeClr>
                </a:solidFill>
              </a:endParaRPr>
            </a:p>
          </p:txBody>
        </p:sp>
      </p:grpSp>
      <p:sp>
        <p:nvSpPr>
          <p:cNvPr id="9" name="Text Placeholder 10"/>
          <p:cNvSpPr>
            <a:spLocks noGrp="1"/>
          </p:cNvSpPr>
          <p:nvPr>
            <p:ph type="body"/>
          </p:nvPr>
        </p:nvSpPr>
        <p:spPr>
          <a:xfrm>
            <a:off x="1056217" y="170330"/>
            <a:ext cx="9713433" cy="731076"/>
          </a:xfrm>
        </p:spPr>
        <p:txBody>
          <a:bodyPr vert="horz" rtlCol="0" upright="1">
            <a:noAutofit/>
          </a:bodyPr>
          <a:lstStyle>
            <a:lvl1pPr lvl="0">
              <a:defRPr lang="en-US" sz="3199" dirty="0">
                <a:solidFill>
                  <a:schemeClr val="bg2"/>
                </a:solidFill>
                <a:latin typeface="Raleway ExtraBold"/>
              </a:defRPr>
            </a:lvl1pPr>
            <a:lvl2pPr lvl="1">
              <a:defRPr lang="en-US" sz="3749" dirty="0">
                <a:solidFill>
                  <a:schemeClr val="accent2"/>
                </a:solidFill>
                <a:latin typeface="Lato Black"/>
              </a:defRPr>
            </a:lvl2pPr>
            <a:lvl3pPr lvl="2">
              <a:defRPr lang="en-US" sz="3749" dirty="0">
                <a:solidFill>
                  <a:schemeClr val="accent2"/>
                </a:solidFill>
                <a:latin typeface="Lato Black"/>
              </a:defRPr>
            </a:lvl3pPr>
            <a:lvl4pPr lvl="3">
              <a:defRPr lang="en-US" sz="3749" dirty="0">
                <a:solidFill>
                  <a:schemeClr val="accent2"/>
                </a:solidFill>
                <a:latin typeface="Lato Black"/>
              </a:defRPr>
            </a:lvl4pPr>
            <a:lvl5pPr lvl="4">
              <a:defRPr lang="en-US" sz="3749" dirty="0">
                <a:solidFill>
                  <a:schemeClr val="accent2"/>
                </a:solidFill>
                <a:latin typeface="Lato Black"/>
              </a:defRPr>
            </a:lvl5pPr>
          </a:lstStyle>
          <a:p>
            <a:pPr lvl="0"/>
            <a:r>
              <a:rPr/>
              <a:t>Click to edit Master text styles</a:t>
            </a:r>
          </a:p>
        </p:txBody>
      </p:sp>
      <p:sp>
        <p:nvSpPr>
          <p:cNvPr id="10" name="Text Placeholder 18"/>
          <p:cNvSpPr>
            <a:spLocks noGrp="1"/>
          </p:cNvSpPr>
          <p:nvPr>
            <p:ph type="body" idx="1"/>
          </p:nvPr>
        </p:nvSpPr>
        <p:spPr>
          <a:xfrm>
            <a:off x="1056217" y="685800"/>
            <a:ext cx="9713384" cy="389467"/>
          </a:xfrm>
        </p:spPr>
        <p:txBody>
          <a:bodyPr vert="horz" rtlCol="0" upright="1">
            <a:noAutofit/>
          </a:bodyPr>
          <a:lstStyle>
            <a:lvl1pPr lvl="0">
              <a:defRPr lang="en-US" sz="1450" dirty="0">
                <a:solidFill>
                  <a:schemeClr val="bg1">
                    <a:lumMod val="75000"/>
                  </a:schemeClr>
                </a:solidFill>
                <a:latin typeface="Raleway Light"/>
              </a:defRPr>
            </a:lvl1pPr>
            <a:lvl2pPr lvl="1">
              <a:defRPr lang="en-US" dirty="0">
                <a:latin typeface="Lato Light"/>
              </a:defRPr>
            </a:lvl2pPr>
            <a:lvl3pPr lvl="2">
              <a:defRPr lang="en-US" dirty="0">
                <a:latin typeface="Lato Light"/>
              </a:defRPr>
            </a:lvl3pPr>
            <a:lvl4pPr lvl="3">
              <a:defRPr lang="en-US" dirty="0">
                <a:latin typeface="Lato Light"/>
              </a:defRPr>
            </a:lvl4pPr>
            <a:lvl5pPr lvl="4">
              <a:defRPr lang="en-US" dirty="0">
                <a:latin typeface="Lato Light"/>
              </a:defRPr>
            </a:lvl5pPr>
          </a:lstStyle>
          <a:p>
            <a:pPr lvl="0"/>
            <a:r>
              <a:rPr/>
              <a:t>Click to edit Master text styles</a:t>
            </a:r>
          </a:p>
        </p:txBody>
      </p:sp>
      <p:sp>
        <p:nvSpPr>
          <p:cNvPr id="11" name="Picture Placeholder 2"/>
          <p:cNvSpPr>
            <a:spLocks noGrp="1"/>
          </p:cNvSpPr>
          <p:nvPr>
            <p:ph type="pic" idx="2"/>
          </p:nvPr>
        </p:nvSpPr>
        <p:spPr>
          <a:xfrm>
            <a:off x="1056218" y="1600200"/>
            <a:ext cx="3860797" cy="3860800"/>
          </a:xfrm>
        </p:spPr>
        <p:txBody>
          <a:bodyPr vert="horz" rtlCol="0" upright="1">
            <a:normAutofit/>
          </a:bodyPr>
          <a:lstStyle>
            <a:lvl1pPr lvl="0">
              <a:defRPr lang="en-US" sz="1600" dirty="0"/>
            </a:lvl1pPr>
          </a:lstStyle>
          <a:p>
            <a:endParaRPr/>
          </a:p>
        </p:txBody>
      </p:sp>
      <p:sp>
        <p:nvSpPr>
          <p:cNvPr id="12" name="Oval 17"/>
          <p:cNvSpPr>
            <a:spLocks noChangeAspect="1"/>
          </p:cNvSpPr>
          <p:nvPr userDrawn="1"/>
        </p:nvSpPr>
        <p:spPr>
          <a:xfrm>
            <a:off x="11380730" y="387564"/>
            <a:ext cx="345031" cy="345032"/>
          </a:xfrm>
          <a:prstGeom prst="ellipse">
            <a:avLst/>
          </a:prstGeom>
          <a:solidFill>
            <a:schemeClr val="accent1"/>
          </a:solidFill>
          <a:ln>
            <a:noFill/>
          </a:ln>
          <a:effectLst>
            <a:outerShdw>
              <a:srgbClr val="FFFFFF">
                <a:alpha val="0"/>
              </a:srgbClr>
            </a:outerShdw>
          </a:effectLst>
        </p:spPr>
        <p:style>
          <a:lnRef idx="1">
            <a:schemeClr val="accent1"/>
          </a:lnRef>
          <a:fillRef idx="3">
            <a:schemeClr val="accent1"/>
          </a:fillRef>
          <a:effectRef idx="2">
            <a:schemeClr val="accent1"/>
          </a:effectRef>
          <a:fontRef idx="minor">
            <a:schemeClr val="lt1"/>
          </a:fontRef>
        </p:style>
        <p:txBody>
          <a:bodyPr vert="horz" wrap="square" lIns="121879" tIns="60939" rIns="121879" bIns="60939" numCol="1" spcCol="0" rtlCol="0" anchor="ctr" upright="1">
            <a:noAutofit/>
          </a:bodyPr>
          <a:lstStyle/>
          <a:p>
            <a:pPr algn="ctr"/>
            <a:endParaRPr sz="1800"/>
          </a:p>
        </p:txBody>
      </p:sp>
      <p:sp>
        <p:nvSpPr>
          <p:cNvPr id="13" name="Slide Number Placeholder 5"/>
          <p:cNvSpPr>
            <a:spLocks noGrp="1"/>
          </p:cNvSpPr>
          <p:nvPr>
            <p:ph type="sldNum" sz="quarter" idx="12"/>
          </p:nvPr>
        </p:nvSpPr>
        <p:spPr>
          <a:xfrm>
            <a:off x="11283347" y="356058"/>
            <a:ext cx="532601" cy="365126"/>
          </a:xfrm>
        </p:spPr>
        <p:txBody>
          <a:bodyPr vert="horz" rtlCol="0" upright="1"/>
          <a:lstStyle>
            <a:lvl1pPr lvl="0" algn="ctr">
              <a:defRPr lang="en-US" sz="1200" dirty="0">
                <a:solidFill>
                  <a:schemeClr val="bg1"/>
                </a:solidFill>
                <a:latin typeface="Raleway Regular"/>
              </a:defRPr>
            </a:lvl1pPr>
          </a:lstStyle>
          <a:p>
            <a:fld id="{7A720842-35CF-4617-A485-72A6766ED974}" type="slidenum">
              <a:t>‹#›</a:t>
            </a:fld>
            <a:endParaRPr/>
          </a:p>
        </p:txBody>
      </p:sp>
    </p:spTree>
    <p:extLst>
      <p:ext uri="{BB962C8B-B14F-4D97-AF65-F5344CB8AC3E}">
        <p14:creationId xmlns:p14="http://schemas.microsoft.com/office/powerpoint/2010/main" val="4909460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 calcmode="lin" valueType="num">
                                      <p:cBhvr>
                                        <p:cTn id="7" dur="500">
                                          <p:stCondLst>
                                            <p:cond delay="0"/>
                                          </p:stCondLst>
                                        </p:cTn>
                                        <p:tgtEl>
                                          <p:spTgt spid="3"/>
                                        </p:tgtEl>
                                        <p:attrNameLst>
                                          <p:attrName>ppt_w</p:attrName>
                                        </p:attrNameLst>
                                      </p:cBhvr>
                                      <p:tavLst>
                                        <p:tav tm="0">
                                          <p:val>
                                            <p:strVal val="0"/>
                                          </p:val>
                                        </p:tav>
                                        <p:tav tm="100000">
                                          <p:val>
                                            <p:strVal val="#ppt_w"/>
                                          </p:val>
                                        </p:tav>
                                      </p:tavLst>
                                    </p:anim>
                                    <p:anim calcmode="lin" valueType="num">
                                      <p:cBhvr>
                                        <p:cTn id="8" dur="500">
                                          <p:stCondLst>
                                            <p:cond delay="0"/>
                                          </p:stCondLst>
                                        </p:cTn>
                                        <p:tgtEl>
                                          <p:spTgt spid="3"/>
                                        </p:tgtEl>
                                        <p:attrNameLst>
                                          <p:attrName>ppt_h</p:attrName>
                                        </p:attrNameLst>
                                      </p:cBhvr>
                                      <p:tavLst>
                                        <p:tav tm="0">
                                          <p:val>
                                            <p:str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grpId="1" nodeType="afterEffect">
                                  <p:stCondLst>
                                    <p:cond delay="0"/>
                                  </p:stCondLst>
                                  <p:childTnLst>
                                    <p:set>
                                      <p:cBhvr>
                                        <p:cTn id="16"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17" dur="500"/>
                                        <p:tgtEl>
                                          <p:spTgt spid="9">
                                            <p:txEl>
                                              <p:charRg st="4294967295" end="4294967295"/>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2000"/>
                            </p:stCondLst>
                            <p:childTnLst>
                              <p:par>
                                <p:cTn id="23" presetID="10" presetClass="entr" presetSubtype="0" fill="hold" grpId="1" nodeType="afterEffect">
                                  <p:stCondLst>
                                    <p:cond delay="0"/>
                                  </p:stCondLst>
                                  <p:childTnLst>
                                    <p:set>
                                      <p:cBhvr>
                                        <p:cTn id="24"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25" dur="500"/>
                                        <p:tgtEl>
                                          <p:spTgt spid="10">
                                            <p:txEl>
                                              <p:charRg st="4294967295" end="4294967295"/>
                                            </p:txEl>
                                          </p:spTgt>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500" fill="hold">
                                          <p:stCondLst>
                                            <p:cond delay="0"/>
                                          </p:stCondLst>
                                        </p:cTn>
                                        <p:tgtEl>
                                          <p:spTgt spid="11"/>
                                        </p:tgtEl>
                                        <p:attrNameLst>
                                          <p:attrName>style.visibility</p:attrName>
                                        </p:attrNameLst>
                                      </p:cBhvr>
                                      <p:to>
                                        <p:strVal val="visible"/>
                                      </p:to>
                                    </p:set>
                                    <p:anim calcmode="lin" valueType="num">
                                      <p:cBhvr>
                                        <p:cTn id="29" dur="500">
                                          <p:stCondLst>
                                            <p:cond delay="0"/>
                                          </p:stCondLst>
                                        </p:cTn>
                                        <p:tgtEl>
                                          <p:spTgt spid="11"/>
                                        </p:tgtEl>
                                        <p:attrNameLst>
                                          <p:attrName>ppt_w</p:attrName>
                                        </p:attrNameLst>
                                      </p:cBhvr>
                                      <p:tavLst>
                                        <p:tav tm="0">
                                          <p:val>
                                            <p:strVal val="0"/>
                                          </p:val>
                                        </p:tav>
                                        <p:tav tm="100000">
                                          <p:val>
                                            <p:strVal val="#ppt_w"/>
                                          </p:val>
                                        </p:tav>
                                      </p:tavLst>
                                    </p:anim>
                                    <p:anim calcmode="lin" valueType="num">
                                      <p:cBhvr>
                                        <p:cTn id="30" dur="500">
                                          <p:stCondLst>
                                            <p:cond delay="0"/>
                                          </p:stCondLst>
                                        </p:cTn>
                                        <p:tgtEl>
                                          <p:spTgt spid="11"/>
                                        </p:tgtEl>
                                        <p:attrNameLst>
                                          <p:attrName>ppt_h</p:attrName>
                                        </p:attrNameLst>
                                      </p:cBhvr>
                                      <p:tavLst>
                                        <p:tav tm="0">
                                          <p:val>
                                            <p:strVal val="0"/>
                                          </p:val>
                                        </p:tav>
                                        <p:tav tm="100000">
                                          <p:val>
                                            <p:strVal val="#ppt_h"/>
                                          </p:val>
                                        </p:tav>
                                      </p:tavLst>
                                    </p:anim>
                                    <p:animEffect transition="in" filter="fade">
                                      <p:cBhvr>
                                        <p:cTn id="31" dur="500"/>
                                        <p:tgtEl>
                                          <p:spTgt spid="11"/>
                                        </p:tgtEl>
                                      </p:cBhvr>
                                    </p:animEffect>
                                  </p:childTnLst>
                                </p:cTn>
                              </p:par>
                            </p:childTnLst>
                          </p:cTn>
                        </p:par>
                        <p:par>
                          <p:cTn id="32" fill="hold">
                            <p:stCondLst>
                              <p:cond delay="3000"/>
                            </p:stCondLst>
                            <p:childTnLst>
                              <p:par>
                                <p:cTn id="33" presetID="53" presetClass="entr" presetSubtype="16" fill="hold" grpId="1" nodeType="afterEffect">
                                  <p:stCondLst>
                                    <p:cond delay="0"/>
                                  </p:stCondLst>
                                  <p:childTnLst>
                                    <p:set>
                                      <p:cBhvr>
                                        <p:cTn id="34" dur="500" fill="hold">
                                          <p:stCondLst>
                                            <p:cond delay="0"/>
                                          </p:stCondLst>
                                        </p:cTn>
                                        <p:tgtEl>
                                          <p:spTgt spid="11">
                                            <p:txEl>
                                              <p:pRg st="0" end="0"/>
                                            </p:txEl>
                                          </p:spTgt>
                                        </p:tgtEl>
                                        <p:attrNameLst>
                                          <p:attrName>style.visibility</p:attrName>
                                        </p:attrNameLst>
                                      </p:cBhvr>
                                      <p:to>
                                        <p:strVal val="visible"/>
                                      </p:to>
                                    </p:set>
                                    <p:anim calcmode="lin" valueType="num">
                                      <p:cBhvr>
                                        <p:cTn id="35" dur="500">
                                          <p:stCondLst>
                                            <p:cond delay="0"/>
                                          </p:stCondLst>
                                        </p:cTn>
                                        <p:tgtEl>
                                          <p:spTgt spid="11">
                                            <p:txEl>
                                              <p:pRg st="0" end="0"/>
                                            </p:txEl>
                                          </p:spTgt>
                                        </p:tgtEl>
                                        <p:attrNameLst>
                                          <p:attrName>ppt_w</p:attrName>
                                        </p:attrNameLst>
                                      </p:cBhvr>
                                      <p:tavLst>
                                        <p:tav tm="0">
                                          <p:val>
                                            <p:strVal val="0"/>
                                          </p:val>
                                        </p:tav>
                                        <p:tav tm="100000">
                                          <p:val>
                                            <p:strVal val="#ppt_w"/>
                                          </p:val>
                                        </p:tav>
                                      </p:tavLst>
                                    </p:anim>
                                    <p:anim calcmode="lin" valueType="num">
                                      <p:cBhvr>
                                        <p:cTn id="36" dur="500">
                                          <p:stCondLst>
                                            <p:cond delay="0"/>
                                          </p:stCondLst>
                                        </p:cTn>
                                        <p:tgtEl>
                                          <p:spTgt spid="11">
                                            <p:txEl>
                                              <p:pRg st="0" end="0"/>
                                            </p:txEl>
                                          </p:spTgt>
                                        </p:tgtEl>
                                        <p:attrNameLst>
                                          <p:attrName>ppt_h</p:attrName>
                                        </p:attrNameLst>
                                      </p:cBhvr>
                                      <p:tavLst>
                                        <p:tav tm="0">
                                          <p:val>
                                            <p:strVal val="0"/>
                                          </p:val>
                                        </p:tav>
                                        <p:tav tm="100000">
                                          <p:val>
                                            <p:strVal val="#ppt_h"/>
                                          </p:val>
                                        </p:tav>
                                      </p:tavLst>
                                    </p:anim>
                                    <p:animEffect transition="in" filter="fade">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p:bldP spid="10" grpId="0" animBg="1"/>
      <p:bldP spid="10" grpId="1"/>
      <p:bldP spid="11" grpId="0" animBg="1"/>
      <p:bldP spid="11" grpId="1" bui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D41EC-76B1-4956-8DF5-66D856833F22}" type="datetime1">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B8E3D-0BBB-433A-ACCE-E05C68EA98F3}"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68442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B8E3D-0BBB-433A-ACCE-E05C68EA98F3}" type="slidenum">
              <a:rPr lang="en-US" smtClean="0"/>
              <a:t>‹#›</a:t>
            </a:fld>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291639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B8E3D-0BBB-433A-ACCE-E05C68EA98F3}" type="slidenum">
              <a:rPr lang="en-US" smtClean="0"/>
              <a:t>‹#›</a:t>
            </a:fld>
            <a:endParaRPr lang="en-US"/>
          </a:p>
        </p:txBody>
      </p:sp>
      <p:pic>
        <p:nvPicPr>
          <p:cNvPr id="5" name="Picture 4"/>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228357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7778D31-44EE-4988-B531-B03A88880F8D}"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B8E3D-0BBB-433A-ACCE-E05C68EA98F3}" type="slidenum">
              <a:rPr lang="en-US" smtClean="0"/>
              <a:t>‹#›</a:t>
            </a:fld>
            <a:endParaRPr lang="en-US"/>
          </a:p>
        </p:txBody>
      </p:sp>
    </p:spTree>
    <p:extLst>
      <p:ext uri="{BB962C8B-B14F-4D97-AF65-F5344CB8AC3E}">
        <p14:creationId xmlns:p14="http://schemas.microsoft.com/office/powerpoint/2010/main" val="202799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8413C0-9301-44A2-8C82-7736A8D4D887}"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B8E3D-0BBB-433A-ACCE-E05C68EA98F3}" type="slidenum">
              <a:rPr lang="en-US" smtClean="0"/>
              <a:t>‹#›</a:t>
            </a:fld>
            <a:endParaRPr lang="en-US"/>
          </a:p>
        </p:txBody>
      </p:sp>
    </p:spTree>
    <p:extLst>
      <p:ext uri="{BB962C8B-B14F-4D97-AF65-F5344CB8AC3E}">
        <p14:creationId xmlns:p14="http://schemas.microsoft.com/office/powerpoint/2010/main" val="293511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3B7F1-AB16-431B-BDFA-4F0E9354C290}" type="datetime1">
              <a:rPr lang="en-US" smtClean="0"/>
              <a:t>2/23/2016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B8E3D-0BBB-433A-ACCE-E05C68EA98F3}" type="slidenum">
              <a:rPr lang="en-US" smtClean="0"/>
              <a:t>‹#›</a:t>
            </a:fld>
            <a:endParaRPr lang="en-US"/>
          </a:p>
        </p:txBody>
      </p:sp>
      <p:pic>
        <p:nvPicPr>
          <p:cNvPr id="7" name="Picture 6"/>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591800" y="372110"/>
            <a:ext cx="1143000" cy="334010"/>
          </a:xfrm>
          <a:prstGeom prst="rect">
            <a:avLst/>
          </a:prstGeom>
          <a:noFill/>
          <a:ln>
            <a:noFill/>
          </a:ln>
        </p:spPr>
      </p:pic>
    </p:spTree>
    <p:extLst>
      <p:ext uri="{BB962C8B-B14F-4D97-AF65-F5344CB8AC3E}">
        <p14:creationId xmlns:p14="http://schemas.microsoft.com/office/powerpoint/2010/main" val="36430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A02FC-0A9E-47F1-A843-90119F273956}" type="datetimeFigureOut">
              <a:rPr lang="en-US" smtClean="0"/>
              <a:t>2/23/2016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CF30C-7BAA-4D8A-9340-19226AA0B9CD}" type="slidenum">
              <a:rPr lang="en-US" smtClean="0"/>
              <a:t>‹#›</a:t>
            </a:fld>
            <a:endParaRPr lang="en-US"/>
          </a:p>
        </p:txBody>
      </p:sp>
    </p:spTree>
    <p:extLst>
      <p:ext uri="{BB962C8B-B14F-4D97-AF65-F5344CB8AC3E}">
        <p14:creationId xmlns:p14="http://schemas.microsoft.com/office/powerpoint/2010/main" val="55947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5"/>
            <a:ext cx="2743200" cy="365125"/>
          </a:xfrm>
          <a:prstGeom prst="rect">
            <a:avLst/>
          </a:prstGeom>
        </p:spPr>
        <p:txBody>
          <a:bodyPr vert="horz" lIns="182843" tIns="91422" rIns="182843" bIns="91422" rtlCol="0" anchor="ctr"/>
          <a:lstStyle>
            <a:lvl1pPr algn="l">
              <a:defRPr sz="12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182843" tIns="91422" rIns="182843" bIns="91422" rtlCol="0" anchor="ctr"/>
          <a:lstStyle>
            <a:lvl1pPr algn="ctr">
              <a:defRPr sz="12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182843" tIns="91422" rIns="182843" bIns="91422" rtlCol="0" anchor="ctr"/>
          <a:lstStyle>
            <a:lvl1pPr algn="r">
              <a:defRPr sz="12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3879566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dt="0"/>
  <p:txStyles>
    <p:titleStyle>
      <a:lvl1pPr algn="l" defTabSz="914217"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3.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4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3.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2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4.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60.png"/><Relationship Id="rId5" Type="http://schemas.openxmlformats.org/officeDocument/2006/relationships/image" Target="../media/image23.png"/><Relationship Id="rId10" Type="http://schemas.openxmlformats.org/officeDocument/2006/relationships/image" Target="../media/image59.png"/><Relationship Id="rId4" Type="http://schemas.openxmlformats.org/officeDocument/2006/relationships/image" Target="../media/image22.png"/><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22.png"/><Relationship Id="rId7" Type="http://schemas.openxmlformats.org/officeDocument/2006/relationships/image" Target="../media/image62.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2.png"/><Relationship Id="rId7" Type="http://schemas.openxmlformats.org/officeDocument/2006/relationships/image" Target="../media/image6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2.png"/><Relationship Id="rId7" Type="http://schemas.openxmlformats.org/officeDocument/2006/relationships/image" Target="../media/image7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7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24.png"/><Relationship Id="rId10" Type="http://schemas.openxmlformats.org/officeDocument/2006/relationships/image" Target="../media/image75.png"/><Relationship Id="rId4" Type="http://schemas.openxmlformats.org/officeDocument/2006/relationships/image" Target="../media/image23.png"/><Relationship Id="rId9" Type="http://schemas.openxmlformats.org/officeDocument/2006/relationships/image" Target="../media/image74.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22.png"/><Relationship Id="rId7" Type="http://schemas.openxmlformats.org/officeDocument/2006/relationships/image" Target="../media/image7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8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22.png"/><Relationship Id="rId7" Type="http://schemas.openxmlformats.org/officeDocument/2006/relationships/image" Target="../media/image8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2.png"/><Relationship Id="rId7" Type="http://schemas.openxmlformats.org/officeDocument/2006/relationships/image" Target="../media/image8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24.png"/><Relationship Id="rId10" Type="http://schemas.openxmlformats.org/officeDocument/2006/relationships/image" Target="../media/image87.png"/><Relationship Id="rId4" Type="http://schemas.openxmlformats.org/officeDocument/2006/relationships/image" Target="../media/image23.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2.png"/><Relationship Id="rId7" Type="http://schemas.openxmlformats.org/officeDocument/2006/relationships/image" Target="../media/image8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hyperlink" Target="http://fundlyconnectdemo.com/site/acs" TargetMode="Externa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22.png"/><Relationship Id="rId7" Type="http://schemas.openxmlformats.org/officeDocument/2006/relationships/image" Target="../media/image9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24.png"/><Relationship Id="rId10" Type="http://schemas.openxmlformats.org/officeDocument/2006/relationships/image" Target="../media/image93.png"/><Relationship Id="rId4" Type="http://schemas.openxmlformats.org/officeDocument/2006/relationships/image" Target="../media/image23.png"/><Relationship Id="rId9" Type="http://schemas.openxmlformats.org/officeDocument/2006/relationships/image" Target="../media/image92.png"/></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22.png"/><Relationship Id="rId7" Type="http://schemas.openxmlformats.org/officeDocument/2006/relationships/image" Target="../media/image9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8.png"/><Relationship Id="rId7"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22.png"/><Relationship Id="rId7" Type="http://schemas.openxmlformats.org/officeDocument/2006/relationships/image" Target="../media/image10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3.png"/><Relationship Id="rId7" Type="http://schemas.openxmlformats.org/officeDocument/2006/relationships/image" Target="../media/image10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06.png"/></Relationships>
</file>

<file path=ppt/slides/_rels/slide3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22.png"/><Relationship Id="rId7" Type="http://schemas.openxmlformats.org/officeDocument/2006/relationships/image" Target="../media/image10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0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10.png"/><Relationship Id="rId7" Type="http://schemas.openxmlformats.org/officeDocument/2006/relationships/image" Target="../media/image11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22.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08.png"/><Relationship Id="rId11" Type="http://schemas.openxmlformats.org/officeDocument/2006/relationships/image" Target="../media/image117.png"/><Relationship Id="rId5" Type="http://schemas.openxmlformats.org/officeDocument/2006/relationships/image" Target="../media/image24.png"/><Relationship Id="rId10" Type="http://schemas.openxmlformats.org/officeDocument/2006/relationships/image" Target="../media/image116.png"/><Relationship Id="rId4" Type="http://schemas.openxmlformats.org/officeDocument/2006/relationships/image" Target="../media/image23.png"/><Relationship Id="rId9" Type="http://schemas.openxmlformats.org/officeDocument/2006/relationships/image" Target="../media/image115.png"/><Relationship Id="rId14" Type="http://schemas.openxmlformats.org/officeDocument/2006/relationships/image" Target="../media/image1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http://handsonyourcity.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4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22.png"/><Relationship Id="rId7" Type="http://schemas.openxmlformats.org/officeDocument/2006/relationships/image" Target="../media/image12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24.png"/><Relationship Id="rId10" Type="http://schemas.openxmlformats.org/officeDocument/2006/relationships/image" Target="../media/image127.png"/><Relationship Id="rId4" Type="http://schemas.openxmlformats.org/officeDocument/2006/relationships/image" Target="../media/image23.png"/><Relationship Id="rId9" Type="http://schemas.openxmlformats.org/officeDocument/2006/relationships/image" Target="../media/image126.png"/></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2.png"/><Relationship Id="rId7" Type="http://schemas.openxmlformats.org/officeDocument/2006/relationships/image" Target="../media/image13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9.png"/><Relationship Id="rId11" Type="http://schemas.openxmlformats.org/officeDocument/2006/relationships/image" Target="../media/image133.png"/><Relationship Id="rId5" Type="http://schemas.openxmlformats.org/officeDocument/2006/relationships/image" Target="../media/image24.png"/><Relationship Id="rId10" Type="http://schemas.openxmlformats.org/officeDocument/2006/relationships/image" Target="../media/image132.png"/><Relationship Id="rId4" Type="http://schemas.openxmlformats.org/officeDocument/2006/relationships/image" Target="../media/image23.png"/><Relationship Id="rId9" Type="http://schemas.openxmlformats.org/officeDocument/2006/relationships/image" Target="../media/image128.png"/></Relationships>
</file>

<file path=ppt/slides/_rels/slide4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22.png"/><Relationship Id="rId7" Type="http://schemas.openxmlformats.org/officeDocument/2006/relationships/image" Target="../media/image135.png"/><Relationship Id="rId12" Type="http://schemas.openxmlformats.org/officeDocument/2006/relationships/image" Target="../media/image11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4.png"/><Relationship Id="rId11" Type="http://schemas.openxmlformats.org/officeDocument/2006/relationships/image" Target="../media/image120.png"/><Relationship Id="rId5" Type="http://schemas.openxmlformats.org/officeDocument/2006/relationships/image" Target="../media/image24.png"/><Relationship Id="rId10" Type="http://schemas.openxmlformats.org/officeDocument/2006/relationships/image" Target="../media/image119.png"/><Relationship Id="rId4" Type="http://schemas.openxmlformats.org/officeDocument/2006/relationships/image" Target="../media/image23.png"/><Relationship Id="rId9"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22.png"/><Relationship Id="rId7" Type="http://schemas.openxmlformats.org/officeDocument/2006/relationships/image" Target="../media/image1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image" Target="../media/image142.png"/><Relationship Id="rId5" Type="http://schemas.openxmlformats.org/officeDocument/2006/relationships/image" Target="../media/image24.png"/><Relationship Id="rId10" Type="http://schemas.openxmlformats.org/officeDocument/2006/relationships/image" Target="../media/image141.png"/><Relationship Id="rId4" Type="http://schemas.openxmlformats.org/officeDocument/2006/relationships/image" Target="../media/image23.png"/><Relationship Id="rId9" Type="http://schemas.openxmlformats.org/officeDocument/2006/relationships/image" Target="../media/image140.png"/></Relationships>
</file>

<file path=ppt/slides/_rels/slide45.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22.png"/><Relationship Id="rId7" Type="http://schemas.openxmlformats.org/officeDocument/2006/relationships/image" Target="../media/image8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24.png"/><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22.png"/><Relationship Id="rId7" Type="http://schemas.openxmlformats.org/officeDocument/2006/relationships/image" Target="../media/image11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20.png"/><Relationship Id="rId5" Type="http://schemas.openxmlformats.org/officeDocument/2006/relationships/image" Target="../media/image24.png"/><Relationship Id="rId10" Type="http://schemas.openxmlformats.org/officeDocument/2006/relationships/image" Target="../media/image146.png"/><Relationship Id="rId4" Type="http://schemas.openxmlformats.org/officeDocument/2006/relationships/image" Target="../media/image23.png"/><Relationship Id="rId9" Type="http://schemas.openxmlformats.org/officeDocument/2006/relationships/image" Target="../media/image145.png"/></Relationships>
</file>

<file path=ppt/slides/_rels/slide4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2.png"/><Relationship Id="rId7" Type="http://schemas.openxmlformats.org/officeDocument/2006/relationships/image" Target="../media/image14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22.png"/><Relationship Id="rId7" Type="http://schemas.openxmlformats.org/officeDocument/2006/relationships/image" Target="../media/image15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24.png"/><Relationship Id="rId10" Type="http://schemas.openxmlformats.org/officeDocument/2006/relationships/image" Target="../media/image156.png"/><Relationship Id="rId4" Type="http://schemas.openxmlformats.org/officeDocument/2006/relationships/image" Target="../media/image23.png"/><Relationship Id="rId9" Type="http://schemas.openxmlformats.org/officeDocument/2006/relationships/image" Target="../media/image1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58.png"/><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22.png"/><Relationship Id="rId7" Type="http://schemas.openxmlformats.org/officeDocument/2006/relationships/image" Target="../media/image16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63.png"/></Relationships>
</file>

<file path=ppt/slides/_rels/slide54.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22.png"/><Relationship Id="rId7" Type="http://schemas.openxmlformats.org/officeDocument/2006/relationships/image" Target="../media/image16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67.png"/><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18.png"/><Relationship Id="rId3" Type="http://schemas.openxmlformats.org/officeDocument/2006/relationships/image" Target="../media/image22.png"/><Relationship Id="rId7" Type="http://schemas.openxmlformats.org/officeDocument/2006/relationships/image" Target="../media/image169.png"/><Relationship Id="rId12" Type="http://schemas.openxmlformats.org/officeDocument/2006/relationships/image" Target="../media/image12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68.png"/><Relationship Id="rId11" Type="http://schemas.openxmlformats.org/officeDocument/2006/relationships/image" Target="../media/image173.png"/><Relationship Id="rId5" Type="http://schemas.openxmlformats.org/officeDocument/2006/relationships/image" Target="../media/image24.png"/><Relationship Id="rId10" Type="http://schemas.openxmlformats.org/officeDocument/2006/relationships/image" Target="../media/image172.png"/><Relationship Id="rId4" Type="http://schemas.openxmlformats.org/officeDocument/2006/relationships/image" Target="../media/image23.png"/><Relationship Id="rId9" Type="http://schemas.openxmlformats.org/officeDocument/2006/relationships/image" Target="../media/image17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74.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76.png"/><Relationship Id="rId5" Type="http://schemas.openxmlformats.org/officeDocument/2006/relationships/image" Target="../media/image24.png"/><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2.png"/><Relationship Id="rId7" Type="http://schemas.openxmlformats.org/officeDocument/2006/relationships/image" Target="../media/image17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78.png"/><Relationship Id="rId5" Type="http://schemas.openxmlformats.org/officeDocument/2006/relationships/image" Target="../media/image24.png"/><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81.png"/><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22.png"/><Relationship Id="rId7" Type="http://schemas.openxmlformats.org/officeDocument/2006/relationships/image" Target="../media/image18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83.png"/><Relationship Id="rId5" Type="http://schemas.openxmlformats.org/officeDocument/2006/relationships/image" Target="../media/image24.png"/><Relationship Id="rId4"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22.png"/><Relationship Id="rId7" Type="http://schemas.openxmlformats.org/officeDocument/2006/relationships/image" Target="../media/image187.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24.png"/><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9.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www.fundlycrm.com/events?tag=335"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67.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22.png"/><Relationship Id="rId7" Type="http://schemas.openxmlformats.org/officeDocument/2006/relationships/image" Target="../media/image19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93.png"/></Relationships>
</file>

<file path=ppt/slides/_rels/slide68.xml.rels><?xml version="1.0" encoding="UTF-8" standalone="yes"?>
<Relationships xmlns="http://schemas.openxmlformats.org/package/2006/relationships"><Relationship Id="rId8" Type="http://schemas.openxmlformats.org/officeDocument/2006/relationships/hyperlink" Target="mailto:sales@fundly.com" TargetMode="External"/><Relationship Id="rId3" Type="http://schemas.openxmlformats.org/officeDocument/2006/relationships/hyperlink" Target="http://www.fundlycrm.com/events?tag=335" TargetMode="External"/><Relationship Id="rId7" Type="http://schemas.openxmlformats.org/officeDocument/2006/relationships/hyperlink" Target="http://fundly.com/pro" TargetMode="Externa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hyperlink" Target="http://fundlycrm.com/" TargetMode="External"/><Relationship Id="rId5" Type="http://schemas.openxmlformats.org/officeDocument/2006/relationships/hyperlink" Target="http://www.fundlycrm.com/events?tag=375" TargetMode="External"/><Relationship Id="rId4" Type="http://schemas.openxmlformats.org/officeDocument/2006/relationships/hyperlink" Target="http://support.fundly.com/hc/en-us/categories/202287398-Fundly-Connect-v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Fundly Connect Playbook for Partner Organizations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1233533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7864"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10</a:t>
            </a:fld>
            <a:endParaRPr lang="en-US"/>
          </a:p>
        </p:txBody>
      </p:sp>
      <p:sp>
        <p:nvSpPr>
          <p:cNvPr id="5" name="object 4"/>
          <p:cNvSpPr txBox="1"/>
          <p:nvPr/>
        </p:nvSpPr>
        <p:spPr>
          <a:xfrm>
            <a:off x="3994150" y="868240"/>
            <a:ext cx="4616450"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Logging In</a:t>
            </a:r>
            <a:endParaRPr sz="2400" dirty="0">
              <a:solidFill>
                <a:schemeClr val="accent4">
                  <a:lumMod val="50000"/>
                </a:schemeClr>
              </a:solidFill>
              <a:latin typeface="Myriad Pro"/>
              <a:cs typeface="Myriad Pro"/>
            </a:endParaRPr>
          </a:p>
        </p:txBody>
      </p:sp>
      <p:pic>
        <p:nvPicPr>
          <p:cNvPr id="6" name="Picture 5"/>
          <p:cNvPicPr>
            <a:picLocks noChangeAspect="1"/>
          </p:cNvPicPr>
          <p:nvPr/>
        </p:nvPicPr>
        <p:blipFill>
          <a:blip r:embed="rId3"/>
          <a:stretch>
            <a:fillRect/>
          </a:stretch>
        </p:blipFill>
        <p:spPr>
          <a:xfrm>
            <a:off x="3954269" y="2250831"/>
            <a:ext cx="8113750" cy="4105519"/>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2111162" y="2646590"/>
            <a:ext cx="1662109" cy="302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315095" y="2579077"/>
            <a:ext cx="3592135" cy="1754326"/>
          </a:xfrm>
          <a:prstGeom prst="rect">
            <a:avLst/>
          </a:prstGeom>
        </p:spPr>
        <p:txBody>
          <a:bodyPr wrap="square">
            <a:spAutoFit/>
          </a:bodyPr>
          <a:lstStyle/>
          <a:p>
            <a:r>
              <a:rPr lang="en-US" dirty="0" smtClean="0">
                <a:solidFill>
                  <a:schemeClr val="accent4">
                    <a:lumMod val="50000"/>
                  </a:schemeClr>
                </a:solidFill>
              </a:rPr>
              <a:t>1. Start by clicking</a:t>
            </a:r>
          </a:p>
          <a:p>
            <a:endParaRPr lang="en-US" dirty="0">
              <a:solidFill>
                <a:schemeClr val="accent4">
                  <a:lumMod val="50000"/>
                </a:schemeClr>
              </a:solidFill>
            </a:endParaRPr>
          </a:p>
          <a:p>
            <a:r>
              <a:rPr lang="en-US" dirty="0" smtClean="0">
                <a:solidFill>
                  <a:schemeClr val="accent4">
                    <a:lumMod val="50000"/>
                  </a:schemeClr>
                </a:solidFill>
              </a:rPr>
              <a:t>2. Sign in using your current username and </a:t>
            </a:r>
            <a:r>
              <a:rPr lang="en-US" dirty="0" smtClean="0">
                <a:solidFill>
                  <a:schemeClr val="accent4">
                    <a:lumMod val="50000"/>
                  </a:schemeClr>
                </a:solidFill>
              </a:rPr>
              <a:t>temp. password</a:t>
            </a:r>
            <a:endParaRPr lang="en-US" dirty="0" smtClean="0">
              <a:solidFill>
                <a:schemeClr val="accent4">
                  <a:lumMod val="50000"/>
                </a:schemeClr>
              </a:solidFill>
            </a:endParaRPr>
          </a:p>
          <a:p>
            <a:endParaRPr lang="en-US" dirty="0">
              <a:solidFill>
                <a:schemeClr val="accent4">
                  <a:lumMod val="50000"/>
                </a:schemeClr>
              </a:solidFill>
            </a:endParaRPr>
          </a:p>
          <a:p>
            <a:endParaRPr lang="en-US" dirty="0"/>
          </a:p>
        </p:txBody>
      </p:sp>
      <p:sp>
        <p:nvSpPr>
          <p:cNvPr id="11" name="Rectangle 10"/>
          <p:cNvSpPr/>
          <p:nvPr/>
        </p:nvSpPr>
        <p:spPr>
          <a:xfrm>
            <a:off x="5968401" y="3244334"/>
            <a:ext cx="255198" cy="369332"/>
          </a:xfrm>
          <a:prstGeom prst="rect">
            <a:avLst/>
          </a:prstGeom>
        </p:spPr>
        <p:txBody>
          <a:bodyPr wrap="none">
            <a:spAutoFit/>
          </a:bodyPr>
          <a:lstStyle/>
          <a:p>
            <a:r>
              <a:rPr lang="en-US" altLang="en-US" dirty="0">
                <a:solidFill>
                  <a:schemeClr val="accent4">
                    <a:lumMod val="50000"/>
                  </a:schemeClr>
                </a:solidFill>
              </a:rPr>
              <a:t>f</a:t>
            </a:r>
            <a:endParaRPr lang="en-US" dirty="0"/>
          </a:p>
        </p:txBody>
      </p:sp>
      <p:pic>
        <p:nvPicPr>
          <p:cNvPr id="12" name="Picture 11"/>
          <p:cNvPicPr>
            <a:picLocks noChangeAspect="1"/>
          </p:cNvPicPr>
          <p:nvPr/>
        </p:nvPicPr>
        <p:blipFill>
          <a:blip r:embed="rId5"/>
          <a:stretch>
            <a:fillRect/>
          </a:stretch>
        </p:blipFill>
        <p:spPr>
          <a:xfrm>
            <a:off x="711004" y="3995887"/>
            <a:ext cx="2510840" cy="2360463"/>
          </a:xfrm>
          <a:prstGeom prst="roundRect">
            <a:avLst>
              <a:gd name="adj" fmla="val 8594"/>
            </a:avLst>
          </a:prstGeom>
          <a:solidFill>
            <a:srgbClr val="FFFFFF">
              <a:shade val="85000"/>
            </a:srgbClr>
          </a:solidFill>
          <a:ln>
            <a:solidFill>
              <a:srgbClr val="FFC000"/>
            </a:solidFill>
          </a:ln>
          <a:effectLst/>
        </p:spPr>
      </p:pic>
      <p:grpSp>
        <p:nvGrpSpPr>
          <p:cNvPr id="13" name="Group 12"/>
          <p:cNvGrpSpPr/>
          <p:nvPr/>
        </p:nvGrpSpPr>
        <p:grpSpPr>
          <a:xfrm>
            <a:off x="315095" y="255497"/>
            <a:ext cx="612584" cy="612743"/>
            <a:chOff x="7766071" y="3897022"/>
            <a:chExt cx="1225167" cy="1225486"/>
          </a:xfrm>
        </p:grpSpPr>
        <p:sp>
          <p:nvSpPr>
            <p:cNvPr id="15" name="TextBox 1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1624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11</a:t>
            </a:fld>
            <a:endParaRPr lang="en-US"/>
          </a:p>
        </p:txBody>
      </p:sp>
      <p:sp>
        <p:nvSpPr>
          <p:cNvPr id="18" name="object 4"/>
          <p:cNvSpPr txBox="1"/>
          <p:nvPr/>
        </p:nvSpPr>
        <p:spPr>
          <a:xfrm>
            <a:off x="3568943" y="891764"/>
            <a:ext cx="4616450"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Dashboard Overview</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3"/>
          <a:stretch>
            <a:fillRect/>
          </a:stretch>
        </p:blipFill>
        <p:spPr>
          <a:xfrm>
            <a:off x="2658559" y="3183752"/>
            <a:ext cx="8385361" cy="2330273"/>
          </a:xfrm>
          <a:prstGeom prst="rect">
            <a:avLst/>
          </a:prstGeom>
          <a:ln>
            <a:solidFill>
              <a:schemeClr val="tx1"/>
            </a:solid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4"/>
          <a:stretch>
            <a:fillRect/>
          </a:stretch>
        </p:blipFill>
        <p:spPr>
          <a:xfrm>
            <a:off x="975360" y="1832581"/>
            <a:ext cx="10993389" cy="1344661"/>
          </a:xfrm>
          <a:prstGeom prst="rect">
            <a:avLst/>
          </a:prstGeom>
          <a:ln>
            <a:solidFill>
              <a:schemeClr val="tx1"/>
            </a:solid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5"/>
          <a:stretch>
            <a:fillRect/>
          </a:stretch>
        </p:blipFill>
        <p:spPr>
          <a:xfrm>
            <a:off x="975361" y="1599872"/>
            <a:ext cx="9858900" cy="287264"/>
          </a:xfrm>
          <a:prstGeom prst="rect">
            <a:avLst/>
          </a:prstGeom>
        </p:spPr>
      </p:pic>
      <p:pic>
        <p:nvPicPr>
          <p:cNvPr id="27" name="Picture 26"/>
          <p:cNvPicPr>
            <a:picLocks noChangeAspect="1"/>
          </p:cNvPicPr>
          <p:nvPr/>
        </p:nvPicPr>
        <p:blipFill>
          <a:blip r:embed="rId6"/>
          <a:stretch>
            <a:fillRect/>
          </a:stretch>
        </p:blipFill>
        <p:spPr>
          <a:xfrm>
            <a:off x="10647562" y="1540047"/>
            <a:ext cx="619957" cy="50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object 4"/>
          <p:cNvSpPr txBox="1"/>
          <p:nvPr/>
        </p:nvSpPr>
        <p:spPr>
          <a:xfrm>
            <a:off x="4156506" y="5616361"/>
            <a:ext cx="5526834" cy="1267202"/>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000" spc="-125" dirty="0" smtClean="0">
                <a:latin typeface="Myriad Pro"/>
                <a:cs typeface="Myriad Pro"/>
              </a:rPr>
              <a:t>     </a:t>
            </a:r>
            <a:r>
              <a:rPr lang="en-US" sz="2000" u="sng" spc="-125" dirty="0" smtClean="0">
                <a:cs typeface="Myriad Pro"/>
              </a:rPr>
              <a:t>Your dashboard metrics update when:</a:t>
            </a: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r>
              <a:rPr lang="en-US" sz="2000" spc="-125" dirty="0" smtClean="0">
                <a:cs typeface="Myriad Pro"/>
              </a:rPr>
              <a:t>New opportunities are activated by you</a:t>
            </a: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r>
              <a:rPr lang="en-US" sz="2000" spc="-125" dirty="0">
                <a:cs typeface="Myriad Pro"/>
              </a:rPr>
              <a:t>V</a:t>
            </a:r>
            <a:r>
              <a:rPr lang="en-US" sz="2000" spc="-125" dirty="0" smtClean="0">
                <a:cs typeface="Myriad Pro"/>
              </a:rPr>
              <a:t>olunteers or teams apply to your opportunities</a:t>
            </a: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r>
              <a:rPr lang="en-US" sz="2000" spc="-125" dirty="0" smtClean="0">
                <a:cs typeface="Myriad Pro"/>
              </a:rPr>
              <a:t>Hours are logged for a volunteer</a:t>
            </a: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endParaRPr lang="en-US" sz="2000" spc="-125" dirty="0" smtClean="0">
              <a:solidFill>
                <a:schemeClr val="accent4">
                  <a:lumMod val="50000"/>
                </a:schemeClr>
              </a:solidFill>
              <a:latin typeface="Myriad Pro"/>
              <a:cs typeface="Myriad Pro"/>
            </a:endParaRP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endParaRPr lang="en-US" sz="2000" spc="-125" dirty="0" smtClean="0">
              <a:solidFill>
                <a:schemeClr val="accent4">
                  <a:lumMod val="50000"/>
                </a:schemeClr>
              </a:solidFill>
              <a:latin typeface="Myriad Pro"/>
              <a:cs typeface="Myriad Pro"/>
            </a:endParaRPr>
          </a:p>
          <a:p>
            <a:pPr marL="355600" indent="-342900" fontAlgn="auto">
              <a:spcBef>
                <a:spcPts val="0"/>
              </a:spcBef>
              <a:spcAft>
                <a:spcPts val="0"/>
              </a:spcAft>
              <a:buFont typeface="Arial" panose="020B0604020202020204" pitchFamily="34" charset="0"/>
              <a:buChar char="•"/>
              <a:tabLst>
                <a:tab pos="1206500" algn="l"/>
                <a:tab pos="2311400" algn="l"/>
                <a:tab pos="2978150" algn="l"/>
              </a:tabLst>
              <a:defRPr/>
            </a:pPr>
            <a:endParaRPr lang="en-US" sz="2000" spc="-125" dirty="0" smtClean="0">
              <a:solidFill>
                <a:schemeClr val="accent4">
                  <a:lumMod val="50000"/>
                </a:schemeClr>
              </a:solidFill>
              <a:latin typeface="Myriad Pro"/>
              <a:cs typeface="Myriad Pro"/>
            </a:endParaRPr>
          </a:p>
        </p:txBody>
      </p:sp>
      <p:pic>
        <p:nvPicPr>
          <p:cNvPr id="30" name="Picture 29"/>
          <p:cNvPicPr>
            <a:picLocks noChangeAspect="1"/>
          </p:cNvPicPr>
          <p:nvPr/>
        </p:nvPicPr>
        <p:blipFill>
          <a:blip r:embed="rId7"/>
          <a:stretch>
            <a:fillRect/>
          </a:stretch>
        </p:blipFill>
        <p:spPr>
          <a:xfrm>
            <a:off x="2658559" y="3080048"/>
            <a:ext cx="3229057" cy="921002"/>
          </a:xfrm>
          <a:prstGeom prst="rect">
            <a:avLst/>
          </a:prstGeom>
          <a:ln>
            <a:solidFill>
              <a:srgbClr val="FFC000"/>
            </a:solidFill>
          </a:ln>
          <a:effectLst>
            <a:outerShdw blurRad="292100" dist="139700" dir="2700000" algn="tl" rotWithShape="0">
              <a:srgbClr val="333333">
                <a:alpha val="65000"/>
              </a:srgbClr>
            </a:outerShdw>
          </a:effectLst>
        </p:spPr>
      </p:pic>
      <p:sp>
        <p:nvSpPr>
          <p:cNvPr id="31" name="TextBox 30"/>
          <p:cNvSpPr txBox="1"/>
          <p:nvPr/>
        </p:nvSpPr>
        <p:spPr>
          <a:xfrm>
            <a:off x="123996" y="3339331"/>
            <a:ext cx="2205735" cy="95410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By clicking on one of the color coded blocks, you are taken to a list representing your selection</a:t>
            </a:r>
            <a:endParaRPr lang="en-US" sz="1400" dirty="0"/>
          </a:p>
        </p:txBody>
      </p:sp>
      <p:cxnSp>
        <p:nvCxnSpPr>
          <p:cNvPr id="34" name="Curved Connector 33"/>
          <p:cNvCxnSpPr/>
          <p:nvPr/>
        </p:nvCxnSpPr>
        <p:spPr>
          <a:xfrm>
            <a:off x="2158775" y="3606260"/>
            <a:ext cx="496664" cy="363894"/>
          </a:xfrm>
          <a:prstGeom prst="curvedConnector3">
            <a:avLst/>
          </a:prstGeom>
          <a:ln>
            <a:tailEnd type="triangle"/>
          </a:ln>
        </p:spPr>
        <p:style>
          <a:lnRef idx="1">
            <a:schemeClr val="accent6"/>
          </a:lnRef>
          <a:fillRef idx="0">
            <a:schemeClr val="accent6"/>
          </a:fillRef>
          <a:effectRef idx="0">
            <a:schemeClr val="accent6"/>
          </a:effectRef>
          <a:fontRef idx="minor">
            <a:schemeClr val="tx1"/>
          </a:fontRef>
        </p:style>
      </p:cxnSp>
      <p:pic>
        <p:nvPicPr>
          <p:cNvPr id="37" name="Picture 36"/>
          <p:cNvPicPr>
            <a:picLocks noChangeAspect="1"/>
          </p:cNvPicPr>
          <p:nvPr/>
        </p:nvPicPr>
        <p:blipFill>
          <a:blip r:embed="rId8"/>
          <a:stretch>
            <a:fillRect/>
          </a:stretch>
        </p:blipFill>
        <p:spPr>
          <a:xfrm>
            <a:off x="5210418" y="1563222"/>
            <a:ext cx="1333500" cy="485775"/>
          </a:xfrm>
          <a:prstGeom prst="rect">
            <a:avLst/>
          </a:prstGeom>
          <a:ln>
            <a:solidFill>
              <a:srgbClr val="FFC000"/>
            </a:solidFill>
          </a:ln>
          <a:effectLst>
            <a:outerShdw blurRad="292100" dist="139700" dir="2700000" algn="tl" rotWithShape="0">
              <a:srgbClr val="333333">
                <a:alpha val="65000"/>
              </a:srgbClr>
            </a:outerShdw>
          </a:effectLst>
        </p:spPr>
      </p:pic>
      <p:grpSp>
        <p:nvGrpSpPr>
          <p:cNvPr id="14" name="Group 13"/>
          <p:cNvGrpSpPr/>
          <p:nvPr/>
        </p:nvGrpSpPr>
        <p:grpSpPr>
          <a:xfrm>
            <a:off x="362776" y="279021"/>
            <a:ext cx="612584" cy="612743"/>
            <a:chOff x="7766071" y="3897022"/>
            <a:chExt cx="1225167" cy="1225486"/>
          </a:xfrm>
        </p:grpSpPr>
        <p:sp>
          <p:nvSpPr>
            <p:cNvPr id="15" name="TextBox 1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
        <p:nvSpPr>
          <p:cNvPr id="17" name="Rectangle 16"/>
          <p:cNvSpPr/>
          <p:nvPr/>
        </p:nvSpPr>
        <p:spPr>
          <a:xfrm>
            <a:off x="123996" y="4547123"/>
            <a:ext cx="220573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smtClean="0"/>
              <a:t>Try adding a few volunteers to your account manually</a:t>
            </a:r>
            <a:endParaRPr lang="en-US" sz="1400" dirty="0"/>
          </a:p>
        </p:txBody>
      </p:sp>
    </p:spTree>
    <p:extLst>
      <p:ext uri="{BB962C8B-B14F-4D97-AF65-F5344CB8AC3E}">
        <p14:creationId xmlns:p14="http://schemas.microsoft.com/office/powerpoint/2010/main" val="177365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12</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275544" y="101232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Profile</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07052" y="2202784"/>
            <a:ext cx="310436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From the volunteer profile you can also do a number of tasks such as assign them to an opportunity, edit schedules, view training dates, log hours, and review skills and causes they are passionate about</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General demographic information and custom data sets also live here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need to change any information on the volunteer, select </a:t>
            </a:r>
            <a:r>
              <a:rPr lang="en-US" sz="1400" dirty="0" smtClean="0">
                <a:solidFill>
                  <a:schemeClr val="tx1"/>
                </a:solidFill>
                <a:effectLst>
                  <a:outerShdw blurRad="38100" dist="38100" dir="2700000" algn="tl">
                    <a:srgbClr val="000000">
                      <a:alpha val="43137"/>
                    </a:srgbClr>
                  </a:outerShdw>
                </a:effectLst>
              </a:rPr>
              <a:t>Edit Volunteer </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A volunteer will fill out much of the demographic and interests information upon signup online, but you can also add volunteers offline </a:t>
            </a:r>
            <a:r>
              <a:rPr lang="en-US" sz="1400" dirty="0" smtClean="0">
                <a:solidFill>
                  <a:schemeClr val="tx1"/>
                </a:solidFill>
              </a:rPr>
              <a:t>and send them an </a:t>
            </a:r>
            <a:r>
              <a:rPr lang="en-US" sz="1400" dirty="0" smtClean="0">
                <a:solidFill>
                  <a:schemeClr val="tx1"/>
                </a:solidFill>
                <a:effectLst>
                  <a:outerShdw blurRad="38100" dist="38100" dir="2700000" algn="tl">
                    <a:srgbClr val="000000">
                      <a:alpha val="43137"/>
                    </a:srgbClr>
                  </a:outerShdw>
                </a:effectLst>
              </a:rPr>
              <a:t>account setup lin</a:t>
            </a:r>
            <a:r>
              <a:rPr lang="en-US" sz="1400" dirty="0" smtClean="0">
                <a:solidFill>
                  <a:schemeClr val="tx1"/>
                </a:solidFill>
                <a:effectLst>
                  <a:outerShdw blurRad="38100" dist="38100" dir="2700000" algn="tl">
                    <a:srgbClr val="000000">
                      <a:alpha val="43137"/>
                    </a:srgbClr>
                  </a:outerShdw>
                </a:effectLst>
              </a:rPr>
              <a:t>k so they can login to Fundly Connect (recommended)</a:t>
            </a:r>
            <a:endParaRPr lang="en-US" sz="1400" dirty="0">
              <a:solidFill>
                <a:schemeClr val="tx1"/>
              </a:solidFill>
              <a:effectLst>
                <a:outerShdw blurRad="38100" dist="38100" dir="2700000" algn="tl">
                  <a:srgbClr val="000000">
                    <a:alpha val="43137"/>
                  </a:srgbClr>
                </a:outerShdw>
              </a:effectLst>
            </a:endParaRPr>
          </a:p>
        </p:txBody>
      </p:sp>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2</a:t>
              </a: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6" name="Picture 5"/>
          <p:cNvPicPr>
            <a:picLocks noChangeAspect="1"/>
          </p:cNvPicPr>
          <p:nvPr/>
        </p:nvPicPr>
        <p:blipFill>
          <a:blip r:embed="rId6"/>
          <a:stretch>
            <a:fillRect/>
          </a:stretch>
        </p:blipFill>
        <p:spPr>
          <a:xfrm>
            <a:off x="108302" y="2119409"/>
            <a:ext cx="8690448" cy="3913401"/>
          </a:xfrm>
          <a:prstGeom prst="rect">
            <a:avLst/>
          </a:prstGeom>
          <a:ln>
            <a:solidFill>
              <a:schemeClr val="tx1"/>
            </a:solidFill>
          </a:ln>
        </p:spPr>
      </p:pic>
      <p:pic>
        <p:nvPicPr>
          <p:cNvPr id="8" name="Picture 7"/>
          <p:cNvPicPr>
            <a:picLocks noChangeAspect="1"/>
          </p:cNvPicPr>
          <p:nvPr/>
        </p:nvPicPr>
        <p:blipFill>
          <a:blip r:embed="rId7"/>
          <a:stretch>
            <a:fillRect/>
          </a:stretch>
        </p:blipFill>
        <p:spPr>
          <a:xfrm>
            <a:off x="7668542" y="5625325"/>
            <a:ext cx="1130208" cy="418596"/>
          </a:xfrm>
          <a:prstGeom prst="rect">
            <a:avLst/>
          </a:prstGeom>
          <a:ln>
            <a:solidFill>
              <a:srgbClr val="FFC000"/>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stretch>
            <a:fillRect/>
          </a:stretch>
        </p:blipFill>
        <p:spPr>
          <a:xfrm>
            <a:off x="2823064" y="2119409"/>
            <a:ext cx="1630462" cy="842866"/>
          </a:xfrm>
          <a:prstGeom prst="rect">
            <a:avLst/>
          </a:prstGeom>
          <a:ln>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12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pic>
        <p:nvPicPr>
          <p:cNvPr id="7" name="Picture 6"/>
          <p:cNvPicPr>
            <a:picLocks noChangeAspect="1"/>
          </p:cNvPicPr>
          <p:nvPr/>
        </p:nvPicPr>
        <p:blipFill>
          <a:blip r:embed="rId3"/>
          <a:stretch>
            <a:fillRect/>
          </a:stretch>
        </p:blipFill>
        <p:spPr>
          <a:xfrm>
            <a:off x="8958157" y="1573473"/>
            <a:ext cx="2643187" cy="37545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76974" y="1576064"/>
            <a:ext cx="7281183" cy="370269"/>
          </a:xfrm>
          <a:prstGeom prst="rect">
            <a:avLst/>
          </a:prstGeom>
          <a:ln>
            <a:noFill/>
          </a:ln>
          <a:effectLst>
            <a:outerShdw blurRad="292100" dist="139700" dir="2700000" algn="tl" rotWithShape="0">
              <a:srgbClr val="333333">
                <a:alpha val="65000"/>
              </a:srgbClr>
            </a:outerShdw>
          </a:effectLst>
        </p:spPr>
      </p:pic>
      <p:sp>
        <p:nvSpPr>
          <p:cNvPr id="12" name="object 4"/>
          <p:cNvSpPr txBox="1"/>
          <p:nvPr/>
        </p:nvSpPr>
        <p:spPr>
          <a:xfrm>
            <a:off x="-1010193" y="831806"/>
            <a:ext cx="4616450" cy="4210521"/>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000" spc="-125" dirty="0">
                <a:solidFill>
                  <a:schemeClr val="accent4">
                    <a:lumMod val="50000"/>
                  </a:schemeClr>
                </a:solidFill>
                <a:latin typeface="Myriad Pro"/>
                <a:cs typeface="Myriad Pro"/>
              </a:rPr>
              <a:t> </a:t>
            </a:r>
            <a:r>
              <a:rPr lang="en-US" sz="2000" spc="-125" dirty="0" smtClean="0">
                <a:solidFill>
                  <a:schemeClr val="accent4">
                    <a:lumMod val="50000"/>
                  </a:schemeClr>
                </a:solidFill>
                <a:latin typeface="Myriad Pro"/>
                <a:cs typeface="Myriad Pro"/>
              </a:rPr>
              <a:t>                   </a:t>
            </a:r>
            <a:br>
              <a:rPr lang="en-US" sz="2000" spc="-125" dirty="0" smtClean="0">
                <a:solidFill>
                  <a:schemeClr val="accent4">
                    <a:lumMod val="50000"/>
                  </a:schemeClr>
                </a:solidFill>
                <a:latin typeface="Myriad Pro"/>
                <a:cs typeface="Myriad Pro"/>
              </a:rPr>
            </a:br>
            <a:r>
              <a:rPr lang="en-US" sz="2000" spc="-125" dirty="0" smtClean="0">
                <a:solidFill>
                  <a:schemeClr val="accent4">
                    <a:lumMod val="50000"/>
                  </a:schemeClr>
                </a:solidFill>
                <a:latin typeface="Myriad Pro"/>
                <a:cs typeface="Myriad Pro"/>
              </a:rPr>
              <a:t>                     </a:t>
            </a:r>
          </a:p>
          <a:p>
            <a:pPr marL="12700" fontAlgn="auto">
              <a:spcBef>
                <a:spcPts val="0"/>
              </a:spcBef>
              <a:spcAft>
                <a:spcPts val="0"/>
              </a:spcAft>
              <a:tabLst>
                <a:tab pos="1206500" algn="l"/>
                <a:tab pos="2311400" algn="l"/>
                <a:tab pos="2978150" algn="l"/>
              </a:tabLst>
              <a:defRPr/>
            </a:pPr>
            <a:endParaRPr lang="en-US" sz="2000" spc="-125" dirty="0">
              <a:solidFill>
                <a:schemeClr val="accent4">
                  <a:lumMod val="50000"/>
                </a:schemeClr>
              </a:solidFill>
              <a:latin typeface="Myriad Pro"/>
              <a:cs typeface="Myriad Pro"/>
            </a:endParaRPr>
          </a:p>
          <a:p>
            <a:pPr marL="12700" fontAlgn="auto">
              <a:spcBef>
                <a:spcPts val="0"/>
              </a:spcBef>
              <a:spcAft>
                <a:spcPts val="0"/>
              </a:spcAft>
              <a:tabLst>
                <a:tab pos="1206500" algn="l"/>
                <a:tab pos="2311400" algn="l"/>
                <a:tab pos="2978150" algn="l"/>
              </a:tabLst>
              <a:defRPr/>
            </a:pPr>
            <a:endParaRPr lang="en-US" sz="2000" spc="-125" dirty="0" smtClean="0">
              <a:solidFill>
                <a:schemeClr val="accent4">
                  <a:lumMod val="50000"/>
                </a:schemeClr>
              </a:solidFill>
              <a:latin typeface="Myriad Pro"/>
              <a:cs typeface="Myriad Pro"/>
            </a:endParaRPr>
          </a:p>
          <a:p>
            <a:pPr marL="12700" fontAlgn="auto">
              <a:spcBef>
                <a:spcPts val="0"/>
              </a:spcBef>
              <a:spcAft>
                <a:spcPts val="0"/>
              </a:spcAft>
              <a:tabLst>
                <a:tab pos="1206500" algn="l"/>
                <a:tab pos="2311400" algn="l"/>
                <a:tab pos="2978150" algn="l"/>
              </a:tabLst>
              <a:defRPr/>
            </a:pPr>
            <a:r>
              <a:rPr lang="en-US" sz="2000" spc="-125" dirty="0">
                <a:solidFill>
                  <a:schemeClr val="accent4">
                    <a:lumMod val="50000"/>
                  </a:schemeClr>
                </a:solidFill>
                <a:latin typeface="Myriad Pro"/>
                <a:cs typeface="Myriad Pro"/>
              </a:rPr>
              <a:t> </a:t>
            </a:r>
            <a:r>
              <a:rPr lang="en-US" sz="2000" spc="-125" dirty="0" smtClean="0">
                <a:solidFill>
                  <a:schemeClr val="accent4">
                    <a:lumMod val="50000"/>
                  </a:schemeClr>
                </a:solidFill>
                <a:latin typeface="Myriad Pro"/>
                <a:cs typeface="Myriad Pro"/>
              </a:rPr>
              <a:t>                  </a:t>
            </a:r>
            <a:r>
              <a:rPr lang="en-US" sz="2000" spc="-125" dirty="0" smtClean="0">
                <a:latin typeface="Myriad Pro"/>
                <a:cs typeface="Myriad Pro"/>
              </a:rPr>
              <a:t> </a:t>
            </a:r>
            <a:r>
              <a:rPr lang="en-US" spc="-125" dirty="0" smtClean="0">
                <a:latin typeface="Myriad Pro"/>
                <a:cs typeface="Myriad Pro"/>
              </a:rPr>
              <a:t>1</a:t>
            </a:r>
            <a:r>
              <a:rPr lang="en-US" spc="-125" dirty="0" smtClean="0">
                <a:solidFill>
                  <a:schemeClr val="accent4">
                    <a:lumMod val="50000"/>
                  </a:schemeClr>
                </a:solidFill>
                <a:latin typeface="Myriad Pro"/>
                <a:cs typeface="Myriad Pro"/>
              </a:rPr>
              <a:t>. </a:t>
            </a:r>
            <a:r>
              <a:rPr lang="en-US" spc="-125" dirty="0" smtClean="0">
                <a:latin typeface="Myriad Pro"/>
                <a:cs typeface="Myriad Pro"/>
              </a:rPr>
              <a:t>Click</a:t>
            </a:r>
            <a:r>
              <a:rPr lang="en-US" sz="2000" spc="-125" dirty="0" smtClean="0">
                <a:latin typeface="Myriad Pro"/>
                <a:cs typeface="Myriad Pro"/>
              </a:rPr>
              <a:t> </a:t>
            </a:r>
            <a:endParaRPr sz="2000" dirty="0">
              <a:latin typeface="Myriad Pro"/>
              <a:cs typeface="Myriad Pro"/>
            </a:endParaRPr>
          </a:p>
        </p:txBody>
      </p:sp>
      <p:sp>
        <p:nvSpPr>
          <p:cNvPr id="17" name="object 4"/>
          <p:cNvSpPr txBox="1"/>
          <p:nvPr/>
        </p:nvSpPr>
        <p:spPr>
          <a:xfrm>
            <a:off x="-1094096" y="2647582"/>
            <a:ext cx="4616450" cy="749300"/>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pc="-125" dirty="0">
                <a:solidFill>
                  <a:schemeClr val="accent4">
                    <a:lumMod val="50000"/>
                  </a:schemeClr>
                </a:solidFill>
                <a:latin typeface="Myriad Pro"/>
                <a:cs typeface="Myriad Pro"/>
              </a:rPr>
              <a:t> </a:t>
            </a:r>
            <a:r>
              <a:rPr lang="en-US" spc="-125" dirty="0" smtClean="0">
                <a:solidFill>
                  <a:schemeClr val="accent4">
                    <a:lumMod val="50000"/>
                  </a:schemeClr>
                </a:solidFill>
                <a:latin typeface="Myriad Pro"/>
                <a:cs typeface="Myriad Pro"/>
              </a:rPr>
              <a:t>                        </a:t>
            </a:r>
            <a:r>
              <a:rPr lang="en-US" spc="-125" dirty="0" smtClean="0">
                <a:latin typeface="Myriad Pro"/>
                <a:cs typeface="Myriad Pro"/>
              </a:rPr>
              <a:t>2</a:t>
            </a:r>
            <a:r>
              <a:rPr lang="en-US" spc="-125" dirty="0" smtClean="0">
                <a:solidFill>
                  <a:schemeClr val="accent4">
                    <a:lumMod val="50000"/>
                  </a:schemeClr>
                </a:solidFill>
                <a:latin typeface="Myriad Pro"/>
                <a:cs typeface="Myriad Pro"/>
              </a:rPr>
              <a:t>. </a:t>
            </a:r>
            <a:r>
              <a:rPr lang="en-US" spc="-125" dirty="0" smtClean="0">
                <a:latin typeface="Myriad Pro"/>
                <a:cs typeface="Myriad Pro"/>
              </a:rPr>
              <a:t>Click</a:t>
            </a:r>
            <a:br>
              <a:rPr lang="en-US" spc="-125" dirty="0" smtClean="0">
                <a:latin typeface="Myriad Pro"/>
                <a:cs typeface="Myriad Pro"/>
              </a:rPr>
            </a:br>
            <a:r>
              <a:rPr lang="en-US" spc="-125" dirty="0" smtClean="0">
                <a:latin typeface="Myriad Pro"/>
                <a:cs typeface="Myriad Pro"/>
              </a:rPr>
              <a:t>                              and change PW</a:t>
            </a:r>
            <a:endParaRPr lang="en-US" spc="-125" dirty="0">
              <a:latin typeface="Myriad Pro"/>
              <a:cs typeface="Myriad Pro"/>
            </a:endParaRPr>
          </a:p>
          <a:p>
            <a:pPr marL="12700" algn="ctr" fontAlgn="auto">
              <a:spcBef>
                <a:spcPts val="0"/>
              </a:spcBef>
              <a:spcAft>
                <a:spcPts val="0"/>
              </a:spcAft>
              <a:tabLst>
                <a:tab pos="1206500" algn="l"/>
                <a:tab pos="2311400" algn="l"/>
                <a:tab pos="2978150" algn="l"/>
              </a:tabLst>
              <a:defRPr/>
            </a:pPr>
            <a:r>
              <a:rPr lang="en-US" spc="-125" dirty="0" smtClean="0">
                <a:latin typeface="Myriad Pro"/>
                <a:cs typeface="Myriad Pro"/>
              </a:rPr>
              <a:t>       </a:t>
            </a:r>
          </a:p>
          <a:p>
            <a:pPr marL="12700" fontAlgn="auto">
              <a:spcBef>
                <a:spcPts val="0"/>
              </a:spcBef>
              <a:spcAft>
                <a:spcPts val="0"/>
              </a:spcAft>
              <a:tabLst>
                <a:tab pos="1206500" algn="l"/>
                <a:tab pos="2311400" algn="l"/>
                <a:tab pos="2978150" algn="l"/>
              </a:tabLst>
              <a:defRPr/>
            </a:pPr>
            <a:r>
              <a:rPr lang="en-US" spc="-125" dirty="0">
                <a:latin typeface="Myriad Pro"/>
                <a:cs typeface="Myriad Pro"/>
              </a:rPr>
              <a:t> </a:t>
            </a:r>
            <a:r>
              <a:rPr lang="en-US" spc="-125" dirty="0" smtClean="0">
                <a:latin typeface="Myriad Pro"/>
                <a:cs typeface="Myriad Pro"/>
              </a:rPr>
              <a:t>                        3. Click                        fill out your                 </a:t>
            </a:r>
            <a:br>
              <a:rPr lang="en-US" spc="-125" dirty="0" smtClean="0">
                <a:latin typeface="Myriad Pro"/>
                <a:cs typeface="Myriad Pro"/>
              </a:rPr>
            </a:br>
            <a:r>
              <a:rPr lang="en-US" spc="-125" dirty="0" smtClean="0">
                <a:latin typeface="Myriad Pro"/>
                <a:cs typeface="Myriad Pro"/>
              </a:rPr>
              <a:t>                             organizations information</a:t>
            </a:r>
            <a:br>
              <a:rPr lang="en-US" spc="-125" dirty="0" smtClean="0">
                <a:latin typeface="Myriad Pro"/>
                <a:cs typeface="Myriad Pro"/>
              </a:rPr>
            </a:br>
            <a:r>
              <a:rPr lang="en-US" spc="-125" dirty="0" smtClean="0">
                <a:latin typeface="Myriad Pro"/>
                <a:cs typeface="Myriad Pro"/>
              </a:rPr>
              <a:t>                             (upload your logo)</a:t>
            </a:r>
          </a:p>
          <a:p>
            <a:pPr marL="12700" algn="ctr" fontAlgn="auto">
              <a:spcBef>
                <a:spcPts val="0"/>
              </a:spcBef>
              <a:spcAft>
                <a:spcPts val="0"/>
              </a:spcAft>
              <a:tabLst>
                <a:tab pos="1206500" algn="l"/>
                <a:tab pos="2311400" algn="l"/>
                <a:tab pos="2978150" algn="l"/>
              </a:tabLst>
              <a:defRPr/>
            </a:pPr>
            <a:endParaRPr lang="en-US" spc="-125" dirty="0" smtClean="0">
              <a:latin typeface="Myriad Pro"/>
              <a:cs typeface="Myriad Pro"/>
            </a:endParaRPr>
          </a:p>
          <a:p>
            <a:pPr marL="12700" fontAlgn="auto">
              <a:spcBef>
                <a:spcPts val="0"/>
              </a:spcBef>
              <a:spcAft>
                <a:spcPts val="0"/>
              </a:spcAft>
              <a:tabLst>
                <a:tab pos="1206500" algn="l"/>
                <a:tab pos="2311400" algn="l"/>
                <a:tab pos="2978150" algn="l"/>
              </a:tabLst>
              <a:defRPr/>
            </a:pPr>
            <a:r>
              <a:rPr lang="en-US" spc="-125" dirty="0" smtClean="0">
                <a:latin typeface="Myriad Pro"/>
                <a:cs typeface="Myriad Pro"/>
              </a:rPr>
              <a:t>                         4. </a:t>
            </a:r>
            <a:r>
              <a:rPr lang="en-US" spc="-125" dirty="0">
                <a:latin typeface="Myriad Pro"/>
                <a:cs typeface="Myriad Pro"/>
              </a:rPr>
              <a:t>Click                     </a:t>
            </a:r>
            <a:br>
              <a:rPr lang="en-US" spc="-125" dirty="0">
                <a:latin typeface="Myriad Pro"/>
                <a:cs typeface="Myriad Pro"/>
              </a:rPr>
            </a:br>
            <a:r>
              <a:rPr lang="en-US" spc="-125" dirty="0">
                <a:latin typeface="Myriad Pro"/>
                <a:cs typeface="Myriad Pro"/>
              </a:rPr>
              <a:t>                              (</a:t>
            </a:r>
            <a:r>
              <a:rPr lang="en-US" spc="-125" dirty="0" smtClean="0">
                <a:latin typeface="Myriad Pro"/>
                <a:cs typeface="Myriad Pro"/>
              </a:rPr>
              <a:t>more </a:t>
            </a:r>
            <a:r>
              <a:rPr lang="en-US" spc="-125" dirty="0">
                <a:latin typeface="Myriad Pro"/>
                <a:cs typeface="Myriad Pro"/>
              </a:rPr>
              <a:t>on next </a:t>
            </a:r>
            <a:r>
              <a:rPr lang="en-US" spc="-125" dirty="0" smtClean="0">
                <a:latin typeface="Myriad Pro"/>
                <a:cs typeface="Myriad Pro"/>
              </a:rPr>
              <a:t>page)</a:t>
            </a:r>
            <a:endParaRPr lang="en-US" spc="-125" dirty="0">
              <a:latin typeface="Myriad Pro"/>
              <a:cs typeface="Myriad Pro"/>
            </a:endParaRPr>
          </a:p>
          <a:p>
            <a:pPr marL="12700" fontAlgn="auto">
              <a:spcBef>
                <a:spcPts val="0"/>
              </a:spcBef>
              <a:spcAft>
                <a:spcPts val="0"/>
              </a:spcAft>
              <a:tabLst>
                <a:tab pos="1206500" algn="l"/>
                <a:tab pos="2311400" algn="l"/>
                <a:tab pos="2978150" algn="l"/>
              </a:tabLst>
              <a:defRPr/>
            </a:pPr>
            <a:endParaRPr lang="en-US" spc="-125" dirty="0" smtClean="0">
              <a:latin typeface="Myriad Pro"/>
              <a:cs typeface="Myriad Pro"/>
            </a:endParaRPr>
          </a:p>
          <a:p>
            <a:pPr marL="12700" fontAlgn="auto">
              <a:spcBef>
                <a:spcPts val="0"/>
              </a:spcBef>
              <a:spcAft>
                <a:spcPts val="0"/>
              </a:spcAft>
              <a:tabLst>
                <a:tab pos="1206500" algn="l"/>
                <a:tab pos="2311400" algn="l"/>
                <a:tab pos="2978150" algn="l"/>
              </a:tabLst>
              <a:defRPr/>
            </a:pPr>
            <a:r>
              <a:rPr lang="en-US" spc="-125" dirty="0">
                <a:latin typeface="Myriad Pro"/>
                <a:cs typeface="Myriad Pro"/>
              </a:rPr>
              <a:t> </a:t>
            </a:r>
            <a:r>
              <a:rPr lang="en-US" spc="-125" dirty="0" smtClean="0">
                <a:latin typeface="Myriad Pro"/>
                <a:cs typeface="Myriad Pro"/>
              </a:rPr>
              <a:t>                        5.  Click             to create</a:t>
            </a:r>
            <a:br>
              <a:rPr lang="en-US" spc="-125" dirty="0" smtClean="0">
                <a:latin typeface="Myriad Pro"/>
                <a:cs typeface="Myriad Pro"/>
              </a:rPr>
            </a:br>
            <a:r>
              <a:rPr lang="en-US" spc="-125" dirty="0" smtClean="0">
                <a:latin typeface="Myriad Pro"/>
                <a:cs typeface="Myriad Pro"/>
              </a:rPr>
              <a:t>                               new ones (email sent)</a:t>
            </a:r>
          </a:p>
          <a:p>
            <a:pPr marL="12700" fontAlgn="auto">
              <a:spcBef>
                <a:spcPts val="0"/>
              </a:spcBef>
              <a:spcAft>
                <a:spcPts val="0"/>
              </a:spcAft>
              <a:tabLst>
                <a:tab pos="1206500" algn="l"/>
                <a:tab pos="2311400" algn="l"/>
                <a:tab pos="2978150" algn="l"/>
              </a:tabLst>
              <a:defRPr/>
            </a:pPr>
            <a:r>
              <a:rPr lang="en-US" spc="-125" dirty="0">
                <a:latin typeface="Myriad Pro"/>
                <a:cs typeface="Myriad Pro"/>
              </a:rPr>
              <a:t> </a:t>
            </a:r>
            <a:r>
              <a:rPr lang="en-US" spc="-125" dirty="0" smtClean="0">
                <a:latin typeface="Myriad Pro"/>
                <a:cs typeface="Myriad Pro"/>
              </a:rPr>
              <a:t>                        </a:t>
            </a:r>
          </a:p>
          <a:p>
            <a:pPr marL="12700" fontAlgn="auto">
              <a:spcBef>
                <a:spcPts val="0"/>
              </a:spcBef>
              <a:spcAft>
                <a:spcPts val="0"/>
              </a:spcAft>
              <a:tabLst>
                <a:tab pos="1206500" algn="l"/>
                <a:tab pos="2311400" algn="l"/>
                <a:tab pos="2978150" algn="l"/>
              </a:tabLst>
              <a:defRPr/>
            </a:pPr>
            <a:r>
              <a:rPr lang="en-US" spc="-125" dirty="0">
                <a:latin typeface="Myriad Pro"/>
                <a:cs typeface="Myriad Pro"/>
              </a:rPr>
              <a:t> </a:t>
            </a:r>
            <a:r>
              <a:rPr lang="en-US" spc="-125" dirty="0" smtClean="0">
                <a:latin typeface="Myriad Pro"/>
                <a:cs typeface="Myriad Pro"/>
              </a:rPr>
              <a:t>                        </a:t>
            </a:r>
            <a:r>
              <a:rPr lang="en-US" sz="2000" spc="-125" dirty="0" smtClean="0">
                <a:solidFill>
                  <a:schemeClr val="accent4">
                    <a:lumMod val="50000"/>
                  </a:schemeClr>
                </a:solidFill>
                <a:latin typeface="Myriad Pro"/>
                <a:cs typeface="Myriad Pro"/>
              </a:rPr>
              <a:t>                             </a:t>
            </a:r>
            <a:endParaRPr lang="en-US" sz="2000" spc="-125" dirty="0" smtClean="0">
              <a:solidFill>
                <a:schemeClr val="accent4">
                  <a:lumMod val="50000"/>
                </a:schemeClr>
              </a:solidFill>
              <a:latin typeface="Myriad Pro"/>
              <a:cs typeface="Myriad Pro"/>
            </a:endParaRPr>
          </a:p>
        </p:txBody>
      </p:sp>
      <p:sp>
        <p:nvSpPr>
          <p:cNvPr id="18" name="object 4"/>
          <p:cNvSpPr txBox="1"/>
          <p:nvPr/>
        </p:nvSpPr>
        <p:spPr>
          <a:xfrm>
            <a:off x="3568943" y="891764"/>
            <a:ext cx="4616450"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My Account</a:t>
            </a:r>
            <a:endParaRPr sz="2400" dirty="0">
              <a:solidFill>
                <a:schemeClr val="accent4">
                  <a:lumMod val="50000"/>
                </a:schemeClr>
              </a:solidFill>
              <a:latin typeface="Myriad Pro"/>
              <a:cs typeface="Myriad Pro"/>
            </a:endParaRPr>
          </a:p>
        </p:txBody>
      </p:sp>
      <p:pic>
        <p:nvPicPr>
          <p:cNvPr id="3" name="Picture 2"/>
          <p:cNvPicPr>
            <a:picLocks noChangeAspect="1"/>
          </p:cNvPicPr>
          <p:nvPr/>
        </p:nvPicPr>
        <p:blipFill>
          <a:blip r:embed="rId5"/>
          <a:stretch>
            <a:fillRect/>
          </a:stretch>
        </p:blipFill>
        <p:spPr>
          <a:xfrm>
            <a:off x="802546" y="2020456"/>
            <a:ext cx="1263983" cy="389827"/>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802546" y="2575906"/>
            <a:ext cx="786945" cy="344289"/>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21" name="Picture 20"/>
          <p:cNvPicPr>
            <a:picLocks noChangeAspect="1"/>
          </p:cNvPicPr>
          <p:nvPr/>
        </p:nvPicPr>
        <p:blipFill>
          <a:blip r:embed="rId7"/>
          <a:stretch>
            <a:fillRect/>
          </a:stretch>
        </p:blipFill>
        <p:spPr>
          <a:xfrm>
            <a:off x="802546" y="5323777"/>
            <a:ext cx="508371" cy="341059"/>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22" name="Picture 21"/>
          <p:cNvPicPr>
            <a:picLocks noChangeAspect="1"/>
          </p:cNvPicPr>
          <p:nvPr/>
        </p:nvPicPr>
        <p:blipFill>
          <a:blip r:embed="rId8"/>
          <a:stretch>
            <a:fillRect/>
          </a:stretch>
        </p:blipFill>
        <p:spPr>
          <a:xfrm>
            <a:off x="792321" y="4518213"/>
            <a:ext cx="1034091" cy="28829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9" name="Picture 8"/>
          <p:cNvPicPr>
            <a:picLocks noChangeAspect="1"/>
          </p:cNvPicPr>
          <p:nvPr/>
        </p:nvPicPr>
        <p:blipFill>
          <a:blip r:embed="rId9"/>
          <a:stretch>
            <a:fillRect/>
          </a:stretch>
        </p:blipFill>
        <p:spPr>
          <a:xfrm>
            <a:off x="789092" y="3478666"/>
            <a:ext cx="1060887" cy="283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10"/>
          <a:stretch>
            <a:fillRect/>
          </a:stretch>
        </p:blipFill>
        <p:spPr>
          <a:xfrm>
            <a:off x="2878270" y="2260945"/>
            <a:ext cx="9055389" cy="2712020"/>
          </a:xfrm>
          <a:prstGeom prst="roundRect">
            <a:avLst>
              <a:gd name="adj" fmla="val 8594"/>
            </a:avLst>
          </a:prstGeom>
          <a:solidFill>
            <a:srgbClr val="FFFFFF">
              <a:shade val="85000"/>
            </a:srgbClr>
          </a:solidFill>
          <a:ln>
            <a:solidFill>
              <a:schemeClr val="tx1"/>
            </a:solidFill>
          </a:ln>
          <a:effectLst/>
        </p:spPr>
      </p:pic>
      <p:sp>
        <p:nvSpPr>
          <p:cNvPr id="19" name="Rounded Rectangle 18"/>
          <p:cNvSpPr/>
          <p:nvPr/>
        </p:nvSpPr>
        <p:spPr>
          <a:xfrm>
            <a:off x="7405965" y="5778035"/>
            <a:ext cx="4195379" cy="408623"/>
          </a:xfrm>
          <a:prstGeom prst="round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pc="-125" dirty="0" smtClean="0">
                <a:latin typeface="Myriad Pro"/>
                <a:cs typeface="Myriad Pro"/>
              </a:rPr>
              <a:t>Will always take you back into your dashboard</a:t>
            </a:r>
            <a:endParaRPr lang="en-US" dirty="0"/>
          </a:p>
        </p:txBody>
      </p:sp>
      <p:grpSp>
        <p:nvGrpSpPr>
          <p:cNvPr id="26" name="Group 25"/>
          <p:cNvGrpSpPr/>
          <p:nvPr/>
        </p:nvGrpSpPr>
        <p:grpSpPr>
          <a:xfrm>
            <a:off x="365809" y="279021"/>
            <a:ext cx="612584" cy="612743"/>
            <a:chOff x="7766071" y="3897022"/>
            <a:chExt cx="1225167" cy="1225486"/>
          </a:xfrm>
        </p:grpSpPr>
        <p:sp>
          <p:nvSpPr>
            <p:cNvPr id="27" name="TextBox 26"/>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28"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2" name="Picture 1"/>
          <p:cNvPicPr>
            <a:picLocks noChangeAspect="1"/>
          </p:cNvPicPr>
          <p:nvPr/>
        </p:nvPicPr>
        <p:blipFill>
          <a:blip r:embed="rId11"/>
          <a:stretch>
            <a:fillRect/>
          </a:stretch>
        </p:blipFill>
        <p:spPr>
          <a:xfrm>
            <a:off x="8574966" y="5157456"/>
            <a:ext cx="1857375" cy="552450"/>
          </a:xfrm>
          <a:prstGeom prst="rect">
            <a:avLst/>
          </a:prstGeom>
          <a:ln>
            <a:solidFill>
              <a:srgbClr val="FFC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12"/>
          <a:stretch>
            <a:fillRect/>
          </a:stretch>
        </p:blipFill>
        <p:spPr>
          <a:xfrm>
            <a:off x="9270100" y="2256194"/>
            <a:ext cx="2540900" cy="413967"/>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Tree>
    <p:extLst>
      <p:ext uri="{BB962C8B-B14F-4D97-AF65-F5344CB8AC3E}">
        <p14:creationId xmlns:p14="http://schemas.microsoft.com/office/powerpoint/2010/main" val="20924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14</a:t>
            </a:fld>
            <a:endParaRPr lang="en-US"/>
          </a:p>
        </p:txBody>
      </p:sp>
      <p:sp>
        <p:nvSpPr>
          <p:cNvPr id="18" name="object 4"/>
          <p:cNvSpPr txBox="1"/>
          <p:nvPr/>
        </p:nvSpPr>
        <p:spPr>
          <a:xfrm>
            <a:off x="3568943" y="891764"/>
            <a:ext cx="4616450"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Application/User Roles</a:t>
            </a:r>
            <a:endParaRPr sz="2400" dirty="0">
              <a:solidFill>
                <a:schemeClr val="accent4">
                  <a:lumMod val="50000"/>
                </a:schemeClr>
              </a:solidFill>
              <a:latin typeface="Myriad Pro"/>
              <a:cs typeface="Myriad Pro"/>
            </a:endParaRPr>
          </a:p>
        </p:txBody>
      </p:sp>
      <p:pic>
        <p:nvPicPr>
          <p:cNvPr id="10" name="Picture 9"/>
          <p:cNvPicPr>
            <a:picLocks noChangeAspect="1"/>
          </p:cNvPicPr>
          <p:nvPr/>
        </p:nvPicPr>
        <p:blipFill>
          <a:blip r:embed="rId3"/>
          <a:stretch>
            <a:fillRect/>
          </a:stretch>
        </p:blipFill>
        <p:spPr>
          <a:xfrm>
            <a:off x="3358462" y="1411610"/>
            <a:ext cx="8524875" cy="4888755"/>
          </a:xfrm>
          <a:prstGeom prst="rect">
            <a:avLst/>
          </a:prstGeom>
          <a:ln>
            <a:solidFill>
              <a:schemeClr val="tx1"/>
            </a:solidFill>
          </a:ln>
          <a:effectLst>
            <a:outerShdw blurRad="292100" dist="139700" dir="2700000" algn="tl" rotWithShape="0">
              <a:srgbClr val="333333">
                <a:alpha val="65000"/>
              </a:srgbClr>
            </a:outerShdw>
          </a:effectLst>
        </p:spPr>
      </p:pic>
      <p:sp>
        <p:nvSpPr>
          <p:cNvPr id="21" name="object 4"/>
          <p:cNvSpPr txBox="1"/>
          <p:nvPr/>
        </p:nvSpPr>
        <p:spPr>
          <a:xfrm>
            <a:off x="-474370" y="3340358"/>
            <a:ext cx="4616450" cy="470207"/>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000" spc="-125" dirty="0">
                <a:solidFill>
                  <a:schemeClr val="accent4">
                    <a:lumMod val="50000"/>
                  </a:schemeClr>
                </a:solidFill>
                <a:latin typeface="Myriad Pro"/>
                <a:cs typeface="Myriad Pro"/>
              </a:rPr>
              <a:t> </a:t>
            </a:r>
            <a:r>
              <a:rPr lang="en-US" sz="2000" spc="-125" dirty="0" smtClean="0">
                <a:solidFill>
                  <a:schemeClr val="accent4">
                    <a:lumMod val="50000"/>
                  </a:schemeClr>
                </a:solidFill>
                <a:latin typeface="Myriad Pro"/>
                <a:cs typeface="Myriad Pro"/>
              </a:rPr>
              <a:t>                   </a:t>
            </a:r>
            <a:br>
              <a:rPr lang="en-US" sz="2000" spc="-125" dirty="0" smtClean="0">
                <a:solidFill>
                  <a:schemeClr val="accent4">
                    <a:lumMod val="50000"/>
                  </a:schemeClr>
                </a:solidFill>
                <a:latin typeface="Myriad Pro"/>
                <a:cs typeface="Myriad Pro"/>
              </a:rPr>
            </a:br>
            <a:r>
              <a:rPr lang="en-US" sz="2000" spc="-125" dirty="0" smtClean="0">
                <a:solidFill>
                  <a:schemeClr val="accent4">
                    <a:lumMod val="50000"/>
                  </a:schemeClr>
                </a:solidFill>
                <a:latin typeface="Myriad Pro"/>
                <a:cs typeface="Myriad Pro"/>
              </a:rPr>
              <a:t>                     </a:t>
            </a:r>
          </a:p>
          <a:p>
            <a:pPr marL="12700" fontAlgn="auto">
              <a:spcBef>
                <a:spcPts val="0"/>
              </a:spcBef>
              <a:spcAft>
                <a:spcPts val="0"/>
              </a:spcAft>
              <a:tabLst>
                <a:tab pos="1206500" algn="l"/>
                <a:tab pos="2311400" algn="l"/>
                <a:tab pos="2978150" algn="l"/>
              </a:tabLst>
              <a:defRPr/>
            </a:pPr>
            <a:endParaRPr lang="en-US" sz="2000" spc="-125" dirty="0">
              <a:solidFill>
                <a:schemeClr val="accent4">
                  <a:lumMod val="50000"/>
                </a:schemeClr>
              </a:solidFill>
              <a:latin typeface="Myriad Pro"/>
              <a:cs typeface="Myriad Pro"/>
            </a:endParaRPr>
          </a:p>
          <a:p>
            <a:pPr marL="12700" fontAlgn="auto">
              <a:spcBef>
                <a:spcPts val="0"/>
              </a:spcBef>
              <a:spcAft>
                <a:spcPts val="0"/>
              </a:spcAft>
              <a:tabLst>
                <a:tab pos="1206500" algn="l"/>
                <a:tab pos="2311400" algn="l"/>
                <a:tab pos="2978150" algn="l"/>
              </a:tabLst>
              <a:defRPr/>
            </a:pPr>
            <a:endParaRPr lang="en-US" sz="2000" spc="-125" dirty="0" smtClean="0">
              <a:solidFill>
                <a:schemeClr val="accent4">
                  <a:lumMod val="50000"/>
                </a:schemeClr>
              </a:solidFill>
              <a:latin typeface="Myriad Pro"/>
              <a:cs typeface="Myriad Pro"/>
            </a:endParaRPr>
          </a:p>
        </p:txBody>
      </p:sp>
      <p:sp>
        <p:nvSpPr>
          <p:cNvPr id="13" name="TextBox 12"/>
          <p:cNvSpPr txBox="1"/>
          <p:nvPr/>
        </p:nvSpPr>
        <p:spPr>
          <a:xfrm>
            <a:off x="283925" y="3810565"/>
            <a:ext cx="2947110" cy="2800767"/>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600" dirty="0" smtClean="0">
                <a:solidFill>
                  <a:schemeClr val="tx1"/>
                </a:solidFill>
              </a:rPr>
              <a:t>*Roles allow you to Allow/Deny specific volunteer management functions for users in Fundly Connect</a:t>
            </a:r>
          </a:p>
          <a:p>
            <a:endParaRPr lang="en-US" sz="1600" dirty="0">
              <a:solidFill>
                <a:schemeClr val="tx1"/>
              </a:solidFill>
            </a:endParaRPr>
          </a:p>
          <a:p>
            <a:r>
              <a:rPr lang="en-US" sz="1600" dirty="0" smtClean="0">
                <a:solidFill>
                  <a:schemeClr val="tx1"/>
                </a:solidFill>
              </a:rPr>
              <a:t>*When you create a new user, you need to assign them a role. In this example I am creating a limited role for a volunteer</a:t>
            </a:r>
          </a:p>
          <a:p>
            <a:endParaRPr lang="en-US" sz="1600" dirty="0">
              <a:solidFill>
                <a:schemeClr val="tx1"/>
              </a:solidFill>
            </a:endParaRPr>
          </a:p>
          <a:p>
            <a:r>
              <a:rPr lang="en-US" sz="1600" dirty="0" smtClean="0">
                <a:solidFill>
                  <a:schemeClr val="tx1"/>
                </a:solidFill>
              </a:rPr>
              <a:t>*Click                      for your dash</a:t>
            </a:r>
            <a:endParaRPr lang="en-US" sz="1600" dirty="0">
              <a:solidFill>
                <a:schemeClr val="tx1"/>
              </a:solidFill>
            </a:endParaRPr>
          </a:p>
        </p:txBody>
      </p:sp>
      <p:pic>
        <p:nvPicPr>
          <p:cNvPr id="22" name="Picture 21"/>
          <p:cNvPicPr>
            <a:picLocks noChangeAspect="1"/>
          </p:cNvPicPr>
          <p:nvPr/>
        </p:nvPicPr>
        <p:blipFill>
          <a:blip r:embed="rId4"/>
          <a:stretch>
            <a:fillRect/>
          </a:stretch>
        </p:blipFill>
        <p:spPr>
          <a:xfrm>
            <a:off x="931344" y="1411610"/>
            <a:ext cx="2427118" cy="2245990"/>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9494019" y="1411610"/>
            <a:ext cx="2389318" cy="46882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931344" y="6295292"/>
            <a:ext cx="852669" cy="243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stretch>
            <a:fillRect/>
          </a:stretch>
        </p:blipFill>
        <p:spPr>
          <a:xfrm>
            <a:off x="10543326" y="1434623"/>
            <a:ext cx="1445083" cy="412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 name="Group 13"/>
          <p:cNvGrpSpPr/>
          <p:nvPr/>
        </p:nvGrpSpPr>
        <p:grpSpPr>
          <a:xfrm>
            <a:off x="318760" y="279021"/>
            <a:ext cx="612584" cy="612743"/>
            <a:chOff x="7766071" y="3897022"/>
            <a:chExt cx="1225167" cy="1225486"/>
          </a:xfrm>
        </p:grpSpPr>
        <p:sp>
          <p:nvSpPr>
            <p:cNvPr id="15" name="TextBox 1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5830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15</a:t>
            </a:fld>
            <a:endParaRPr lang="en-US"/>
          </a:p>
        </p:txBody>
      </p:sp>
      <p:pic>
        <p:nvPicPr>
          <p:cNvPr id="7" name="Picture 6"/>
          <p:cNvPicPr>
            <a:picLocks noChangeAspect="1"/>
          </p:cNvPicPr>
          <p:nvPr/>
        </p:nvPicPr>
        <p:blipFill>
          <a:blip r:embed="rId3"/>
          <a:stretch>
            <a:fillRect/>
          </a:stretch>
        </p:blipFill>
        <p:spPr>
          <a:xfrm>
            <a:off x="8660605" y="1614948"/>
            <a:ext cx="2693195" cy="37545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102260" y="1614798"/>
            <a:ext cx="7565007"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1210112" y="865423"/>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Configurations – Activity Types, Age Groups, Causes, Populations, Skills</a:t>
            </a:r>
            <a:endParaRPr sz="2400" dirty="0">
              <a:solidFill>
                <a:schemeClr val="accent4">
                  <a:lumMod val="50000"/>
                </a:schemeClr>
              </a:solidFill>
              <a:latin typeface="Myriad Pro"/>
              <a:cs typeface="Myriad Pro"/>
            </a:endParaRPr>
          </a:p>
        </p:txBody>
      </p:sp>
      <p:pic>
        <p:nvPicPr>
          <p:cNvPr id="8" name="Picture 7"/>
          <p:cNvPicPr>
            <a:picLocks noChangeAspect="1"/>
          </p:cNvPicPr>
          <p:nvPr/>
        </p:nvPicPr>
        <p:blipFill>
          <a:blip r:embed="rId5"/>
          <a:stretch>
            <a:fillRect/>
          </a:stretch>
        </p:blipFill>
        <p:spPr>
          <a:xfrm>
            <a:off x="1041147" y="1985067"/>
            <a:ext cx="10312653" cy="1198196"/>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3602381" y="3358901"/>
            <a:ext cx="7567127"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tx1"/>
                </a:solidFill>
              </a:rPr>
              <a:t>Click              </a:t>
            </a:r>
            <a:r>
              <a:rPr lang="en-US" dirty="0" smtClean="0">
                <a:solidFill>
                  <a:schemeClr val="tx1"/>
                </a:solidFill>
              </a:rPr>
              <a:t> and </a:t>
            </a:r>
            <a:r>
              <a:rPr lang="en-US" dirty="0">
                <a:solidFill>
                  <a:schemeClr val="tx1"/>
                </a:solidFill>
              </a:rPr>
              <a:t>select                    </a:t>
            </a:r>
          </a:p>
          <a:p>
            <a:endParaRPr lang="en-US" dirty="0" smtClean="0">
              <a:solidFill>
                <a:schemeClr val="tx1"/>
              </a:solidFill>
            </a:endParaRPr>
          </a:p>
          <a:p>
            <a:r>
              <a:rPr lang="en-US" dirty="0" smtClean="0">
                <a:solidFill>
                  <a:schemeClr val="tx1"/>
                </a:solidFill>
              </a:rPr>
              <a:t>Basic Configurations in Fundly Connect are simple field entries you make to add to existing options that are system wide. You can add but not delete fields</a:t>
            </a:r>
            <a:r>
              <a:rPr lang="en-US" dirty="0">
                <a:solidFill>
                  <a:schemeClr val="tx1"/>
                </a:solidFill>
              </a:rPr>
              <a:t> </a:t>
            </a:r>
            <a:r>
              <a:rPr lang="en-US" dirty="0" smtClean="0">
                <a:solidFill>
                  <a:schemeClr val="tx1"/>
                </a:solidFill>
              </a:rPr>
              <a:t>so try adding some that are relevant to what your focus areas are.</a:t>
            </a:r>
          </a:p>
          <a:p>
            <a:endParaRPr lang="en-US" dirty="0">
              <a:solidFill>
                <a:schemeClr val="tx1"/>
              </a:solidFill>
            </a:endParaRPr>
          </a:p>
          <a:p>
            <a:r>
              <a:rPr lang="en-US" dirty="0" smtClean="0">
                <a:solidFill>
                  <a:schemeClr val="tx1"/>
                </a:solidFill>
              </a:rPr>
              <a:t>These entries allow you to categorize your volunteer opportunities so potential volunteers can whittle down the ones that interest them when searching on the volunteer center’s public site. </a:t>
            </a:r>
          </a:p>
          <a:p>
            <a:endParaRPr lang="en-US" dirty="0">
              <a:solidFill>
                <a:schemeClr val="tx1"/>
              </a:solidFill>
            </a:endParaRPr>
          </a:p>
          <a:p>
            <a:r>
              <a:rPr lang="en-US" dirty="0" smtClean="0">
                <a:solidFill>
                  <a:schemeClr val="tx1"/>
                </a:solidFill>
              </a:rPr>
              <a:t>These Configurations involve adding your additional fields (if desired): </a:t>
            </a:r>
            <a:r>
              <a:rPr lang="en-US" dirty="0" smtClean="0">
                <a:solidFill>
                  <a:schemeClr val="tx1"/>
                </a:solidFill>
                <a:effectLst>
                  <a:outerShdw blurRad="38100" dist="38100" dir="2700000" algn="tl">
                    <a:srgbClr val="000000">
                      <a:alpha val="43137"/>
                    </a:srgbClr>
                  </a:outerShdw>
                </a:effectLst>
              </a:rPr>
              <a:t>Activity Type, Age Groups Required/Served, Causes, Populations Served, Skills</a:t>
            </a:r>
          </a:p>
        </p:txBody>
      </p:sp>
      <p:pic>
        <p:nvPicPr>
          <p:cNvPr id="13" name="Picture 12"/>
          <p:cNvPicPr>
            <a:picLocks noChangeAspect="1"/>
          </p:cNvPicPr>
          <p:nvPr/>
        </p:nvPicPr>
        <p:blipFill>
          <a:blip r:embed="rId6"/>
          <a:stretch>
            <a:fillRect/>
          </a:stretch>
        </p:blipFill>
        <p:spPr>
          <a:xfrm>
            <a:off x="1041147" y="2355186"/>
            <a:ext cx="2376942" cy="4494168"/>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7"/>
          <a:stretch>
            <a:fillRect/>
          </a:stretch>
        </p:blipFill>
        <p:spPr>
          <a:xfrm>
            <a:off x="3016770" y="3132651"/>
            <a:ext cx="401319" cy="193740"/>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23" name="Picture 22"/>
          <p:cNvPicPr>
            <a:picLocks noChangeAspect="1"/>
          </p:cNvPicPr>
          <p:nvPr/>
        </p:nvPicPr>
        <p:blipFill>
          <a:blip r:embed="rId8"/>
          <a:stretch>
            <a:fillRect/>
          </a:stretch>
        </p:blipFill>
        <p:spPr>
          <a:xfrm>
            <a:off x="10852376" y="1531595"/>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25" name="Picture 24"/>
          <p:cNvPicPr>
            <a:picLocks noChangeAspect="1"/>
          </p:cNvPicPr>
          <p:nvPr/>
        </p:nvPicPr>
        <p:blipFill>
          <a:blip r:embed="rId8"/>
          <a:stretch>
            <a:fillRect/>
          </a:stretch>
        </p:blipFill>
        <p:spPr>
          <a:xfrm>
            <a:off x="4210327" y="3384896"/>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26" name="Picture 25"/>
          <p:cNvPicPr>
            <a:picLocks noChangeAspect="1"/>
          </p:cNvPicPr>
          <p:nvPr/>
        </p:nvPicPr>
        <p:blipFill>
          <a:blip r:embed="rId9"/>
          <a:stretch>
            <a:fillRect/>
          </a:stretch>
        </p:blipFill>
        <p:spPr>
          <a:xfrm>
            <a:off x="5949113" y="3414459"/>
            <a:ext cx="1316108" cy="27784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grpSp>
        <p:nvGrpSpPr>
          <p:cNvPr id="15" name="Group 14"/>
          <p:cNvGrpSpPr/>
          <p:nvPr/>
        </p:nvGrpSpPr>
        <p:grpSpPr>
          <a:xfrm>
            <a:off x="366637" y="252680"/>
            <a:ext cx="612584" cy="612743"/>
            <a:chOff x="7766071" y="3897022"/>
            <a:chExt cx="1225167" cy="1225486"/>
          </a:xfrm>
        </p:grpSpPr>
        <p:sp>
          <p:nvSpPr>
            <p:cNvPr id="16" name="TextBox 15"/>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7"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9979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16</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316147" y="997438"/>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Configurations – Custom Data Sets [Opportunity Level]</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5" name="Picture 4"/>
          <p:cNvPicPr>
            <a:picLocks noChangeAspect="1"/>
          </p:cNvPicPr>
          <p:nvPr/>
        </p:nvPicPr>
        <p:blipFill>
          <a:blip r:embed="rId6"/>
          <a:stretch>
            <a:fillRect/>
          </a:stretch>
        </p:blipFill>
        <p:spPr>
          <a:xfrm>
            <a:off x="202413" y="2104178"/>
            <a:ext cx="8345680" cy="4252172"/>
          </a:xfrm>
          <a:prstGeom prst="rect">
            <a:avLst/>
          </a:prstGeom>
          <a:ln>
            <a:solidFill>
              <a:schemeClr val="tx1"/>
            </a:solidFill>
          </a:ln>
          <a:effectLst>
            <a:outerShdw blurRad="292100" dist="139700" dir="2700000" algn="tl" rotWithShape="0">
              <a:srgbClr val="333333">
                <a:alpha val="65000"/>
              </a:srgbClr>
            </a:outerShdw>
          </a:effectLst>
        </p:spPr>
      </p:pic>
      <p:sp>
        <p:nvSpPr>
          <p:cNvPr id="16" name="TextBox 15"/>
          <p:cNvSpPr txBox="1"/>
          <p:nvPr/>
        </p:nvSpPr>
        <p:spPr>
          <a:xfrm>
            <a:off x="8667030" y="2159092"/>
            <a:ext cx="3178818" cy="40318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 custom data set at the</a:t>
            </a:r>
          </a:p>
          <a:p>
            <a:r>
              <a:rPr lang="en-US" sz="1400" dirty="0" smtClean="0">
                <a:solidFill>
                  <a:schemeClr val="tx1"/>
                </a:solidFill>
              </a:rPr>
              <a:t>       level allows you to create questions       </a:t>
            </a:r>
            <a:br>
              <a:rPr lang="en-US" sz="1400" dirty="0" smtClean="0">
                <a:solidFill>
                  <a:schemeClr val="tx1"/>
                </a:solidFill>
              </a:rPr>
            </a:br>
            <a:r>
              <a:rPr lang="en-US" sz="1400" dirty="0" smtClean="0">
                <a:solidFill>
                  <a:schemeClr val="tx1"/>
                </a:solidFill>
              </a:rPr>
              <a:t>       on your </a:t>
            </a:r>
            <a:r>
              <a:rPr lang="en-US" sz="1400" dirty="0" smtClean="0">
                <a:solidFill>
                  <a:schemeClr val="tx1"/>
                </a:solidFill>
                <a:effectLst>
                  <a:outerShdw blurRad="38100" dist="38100" dir="2700000" algn="tl">
                    <a:srgbClr val="000000">
                      <a:alpha val="43137"/>
                    </a:srgbClr>
                  </a:outerShdw>
                </a:effectLst>
              </a:rPr>
              <a:t>Opportunity Signup Forms</a:t>
            </a: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In the example, we have created a Dataset called </a:t>
            </a:r>
          </a:p>
          <a:p>
            <a:r>
              <a:rPr lang="en-US" sz="1400" dirty="0">
                <a:solidFill>
                  <a:schemeClr val="tx1"/>
                </a:solidFill>
              </a:rPr>
              <a:t> </a:t>
            </a:r>
            <a:r>
              <a:rPr lang="en-US" sz="1400" dirty="0" smtClean="0">
                <a:solidFill>
                  <a:schemeClr val="tx1"/>
                </a:solidFill>
              </a:rPr>
              <a:t>      and a field type of</a:t>
            </a:r>
            <a:r>
              <a:rPr lang="en-US" sz="1600" dirty="0" smtClean="0">
                <a:solidFill>
                  <a:schemeClr val="tx1"/>
                </a:solidFill>
              </a:rPr>
              <a:t> </a:t>
            </a:r>
          </a:p>
          <a:p>
            <a:endParaRPr lang="en-US" sz="1600" dirty="0">
              <a:solidFill>
                <a:schemeClr val="tx1"/>
              </a:solidFill>
            </a:endParaRPr>
          </a:p>
          <a:p>
            <a:pPr marL="285750" indent="-285750">
              <a:buFont typeface="Arial" panose="020B0604020202020204" pitchFamily="34" charset="0"/>
              <a:buChar char="•"/>
            </a:pPr>
            <a:r>
              <a:rPr lang="en-US" sz="1400" dirty="0" smtClean="0">
                <a:solidFill>
                  <a:schemeClr val="tx1"/>
                </a:solidFill>
              </a:rPr>
              <a:t>Determine whether or not you want this to be a required or optional question on your signup form</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add more than one question/field and </a:t>
            </a:r>
            <a:r>
              <a:rPr lang="en-US" sz="1400" dirty="0" smtClean="0">
                <a:solidFill>
                  <a:schemeClr val="tx1"/>
                </a:solidFill>
                <a:effectLst>
                  <a:outerShdw blurRad="38100" dist="38100" dir="2700000" algn="tl">
                    <a:srgbClr val="000000">
                      <a:alpha val="43137"/>
                    </a:srgbClr>
                  </a:outerShdw>
                </a:effectLst>
              </a:rPr>
              <a:t>field type </a:t>
            </a:r>
            <a:r>
              <a:rPr lang="en-US" sz="1400" dirty="0" smtClean="0">
                <a:solidFill>
                  <a:schemeClr val="tx1"/>
                </a:solidFill>
              </a:rPr>
              <a:t>to a </a:t>
            </a:r>
            <a:r>
              <a:rPr lang="en-US" sz="1400" dirty="0" smtClean="0">
                <a:solidFill>
                  <a:schemeClr val="tx1"/>
                </a:solidFill>
                <a:effectLst>
                  <a:outerShdw blurRad="38100" dist="38100" dir="2700000" algn="tl">
                    <a:srgbClr val="000000">
                      <a:alpha val="43137"/>
                    </a:srgbClr>
                  </a:outerShdw>
                </a:effectLst>
              </a:rPr>
              <a:t>data set</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Create your dropdown options to the question and</a:t>
            </a:r>
            <a:endParaRPr lang="en-US" sz="1400" dirty="0">
              <a:solidFill>
                <a:schemeClr val="tx1"/>
              </a:solidFill>
            </a:endParaRPr>
          </a:p>
        </p:txBody>
      </p:sp>
      <p:pic>
        <p:nvPicPr>
          <p:cNvPr id="6" name="Picture 5"/>
          <p:cNvPicPr>
            <a:picLocks noChangeAspect="1"/>
          </p:cNvPicPr>
          <p:nvPr/>
        </p:nvPicPr>
        <p:blipFill>
          <a:blip r:embed="rId7"/>
          <a:stretch>
            <a:fillRect/>
          </a:stretch>
        </p:blipFill>
        <p:spPr>
          <a:xfrm>
            <a:off x="2122955" y="2913475"/>
            <a:ext cx="729828" cy="267362"/>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10888685" y="2104178"/>
            <a:ext cx="871579" cy="319292"/>
          </a:xfrm>
          <a:prstGeom prst="rect">
            <a:avLst/>
          </a:prstGeom>
          <a:ln>
            <a:solidFill>
              <a:srgbClr val="FFC000"/>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a:stretch>
            <a:fillRect/>
          </a:stretch>
        </p:blipFill>
        <p:spPr>
          <a:xfrm>
            <a:off x="10092421" y="3310783"/>
            <a:ext cx="1753427" cy="200119"/>
          </a:xfrm>
          <a:prstGeom prst="rect">
            <a:avLst/>
          </a:prstGeom>
          <a:ln>
            <a:solidFill>
              <a:srgbClr val="FFC000"/>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stretch>
            <a:fillRect/>
          </a:stretch>
        </p:blipFill>
        <p:spPr>
          <a:xfrm>
            <a:off x="10390729" y="3546598"/>
            <a:ext cx="1369535" cy="264777"/>
          </a:xfrm>
          <a:prstGeom prst="rect">
            <a:avLst/>
          </a:prstGeom>
          <a:ln>
            <a:solidFill>
              <a:srgbClr val="FFC0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0"/>
          <a:stretch>
            <a:fillRect/>
          </a:stretch>
        </p:blipFill>
        <p:spPr>
          <a:xfrm>
            <a:off x="11199413" y="4419700"/>
            <a:ext cx="560851" cy="186950"/>
          </a:xfrm>
          <a:prstGeom prst="rect">
            <a:avLst/>
          </a:prstGeom>
          <a:ln>
            <a:solidFill>
              <a:srgbClr val="FFC000"/>
            </a:solidFill>
          </a:ln>
          <a:effectLst>
            <a:outerShdw blurRad="292100" dist="139700" dir="2700000" algn="tl" rotWithShape="0">
              <a:srgbClr val="333333">
                <a:alpha val="65000"/>
              </a:srgbClr>
            </a:outerShdw>
          </a:effectLst>
        </p:spPr>
      </p:pic>
      <p:sp>
        <p:nvSpPr>
          <p:cNvPr id="29" name="Rectangle 28"/>
          <p:cNvSpPr/>
          <p:nvPr/>
        </p:nvSpPr>
        <p:spPr>
          <a:xfrm>
            <a:off x="2770528" y="3646506"/>
            <a:ext cx="1535100" cy="307777"/>
          </a:xfrm>
          <a:prstGeom prst="rect">
            <a:avLst/>
          </a:prstGeom>
        </p:spPr>
        <p:txBody>
          <a:bodyPr wrap="none">
            <a:spAutoFit/>
          </a:bodyPr>
          <a:lstStyle/>
          <a:p>
            <a:r>
              <a:rPr lang="en-US" sz="1400" dirty="0" smtClean="0">
                <a:solidFill>
                  <a:schemeClr val="accent4">
                    <a:lumMod val="50000"/>
                  </a:schemeClr>
                </a:solidFill>
              </a:rPr>
              <a:t>Field Type Options</a:t>
            </a:r>
            <a:endParaRPr lang="en-US" sz="1400" dirty="0"/>
          </a:p>
        </p:txBody>
      </p:sp>
      <p:pic>
        <p:nvPicPr>
          <p:cNvPr id="30" name="Picture 29"/>
          <p:cNvPicPr>
            <a:picLocks noChangeAspect="1"/>
          </p:cNvPicPr>
          <p:nvPr/>
        </p:nvPicPr>
        <p:blipFill>
          <a:blip r:embed="rId11"/>
          <a:stretch>
            <a:fillRect/>
          </a:stretch>
        </p:blipFill>
        <p:spPr>
          <a:xfrm>
            <a:off x="10041766" y="5899620"/>
            <a:ext cx="544008" cy="209499"/>
          </a:xfrm>
          <a:prstGeom prst="rect">
            <a:avLst/>
          </a:prstGeom>
          <a:ln>
            <a:solidFill>
              <a:srgbClr val="FFC000"/>
            </a:solid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2"/>
          <a:stretch>
            <a:fillRect/>
          </a:stretch>
        </p:blipFill>
        <p:spPr>
          <a:xfrm>
            <a:off x="1380012" y="3922303"/>
            <a:ext cx="3271769" cy="2233289"/>
          </a:xfrm>
          <a:prstGeom prst="rect">
            <a:avLst/>
          </a:prstGeom>
          <a:ln>
            <a:solidFill>
              <a:srgbClr val="FFC000"/>
            </a:solid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3"/>
          <a:stretch>
            <a:fillRect/>
          </a:stretch>
        </p:blipFill>
        <p:spPr>
          <a:xfrm>
            <a:off x="5591868" y="4348041"/>
            <a:ext cx="2160437" cy="2375349"/>
          </a:xfrm>
          <a:prstGeom prst="rect">
            <a:avLst/>
          </a:prstGeom>
          <a:ln>
            <a:solidFill>
              <a:srgbClr val="FFC000"/>
            </a:solid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14"/>
          <a:stretch>
            <a:fillRect/>
          </a:stretch>
        </p:blipFill>
        <p:spPr>
          <a:xfrm>
            <a:off x="5658292" y="3596313"/>
            <a:ext cx="1806033" cy="186831"/>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pic>
        <p:nvPicPr>
          <p:cNvPr id="3" name="Picture 2"/>
          <p:cNvPicPr>
            <a:picLocks noChangeAspect="1"/>
          </p:cNvPicPr>
          <p:nvPr/>
        </p:nvPicPr>
        <p:blipFill>
          <a:blip r:embed="rId15"/>
          <a:stretch>
            <a:fillRect/>
          </a:stretch>
        </p:blipFill>
        <p:spPr>
          <a:xfrm>
            <a:off x="163911" y="2089371"/>
            <a:ext cx="1333500" cy="285750"/>
          </a:xfrm>
          <a:prstGeom prst="rect">
            <a:avLst/>
          </a:prstGeom>
          <a:ln>
            <a:solidFill>
              <a:schemeClr val="tx1"/>
            </a:solidFill>
          </a:ln>
          <a:effectLst>
            <a:outerShdw blurRad="292100" dist="139700" dir="2700000" algn="tl" rotWithShape="0">
              <a:srgbClr val="333333">
                <a:alpha val="65000"/>
              </a:srgbClr>
            </a:outerShdw>
          </a:effectLst>
        </p:spPr>
      </p:pic>
      <p:grpSp>
        <p:nvGrpSpPr>
          <p:cNvPr id="24" name="Group 23"/>
          <p:cNvGrpSpPr/>
          <p:nvPr/>
        </p:nvGrpSpPr>
        <p:grpSpPr>
          <a:xfrm>
            <a:off x="316147" y="278432"/>
            <a:ext cx="612584" cy="612743"/>
            <a:chOff x="7766071" y="3897022"/>
            <a:chExt cx="1225167" cy="1225486"/>
          </a:xfrm>
        </p:grpSpPr>
        <p:sp>
          <p:nvSpPr>
            <p:cNvPr id="25" name="TextBox 2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2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cxnSp>
        <p:nvCxnSpPr>
          <p:cNvPr id="27" name="Curved Connector 26"/>
          <p:cNvCxnSpPr/>
          <p:nvPr/>
        </p:nvCxnSpPr>
        <p:spPr>
          <a:xfrm flipV="1">
            <a:off x="2770528" y="4076191"/>
            <a:ext cx="2689062" cy="14595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6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17</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316147" y="997438"/>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Configurations – Custom Data Sets [Opportunity Level Example]</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023216" y="2344450"/>
            <a:ext cx="3330583"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This is an example of an online application form a volunteer might fill out on the Volunteer Center site to apply to your opportunity</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Your dataset appears on the form with dropdown options you’ve input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See Page 19 for more info on </a:t>
            </a:r>
            <a:r>
              <a:rPr lang="en-US" sz="1400" dirty="0" smtClean="0">
                <a:solidFill>
                  <a:schemeClr val="tx1"/>
                </a:solidFill>
                <a:effectLst>
                  <a:outerShdw blurRad="38100" dist="38100" dir="2700000" algn="tl">
                    <a:srgbClr val="000000">
                      <a:alpha val="43137"/>
                    </a:srgbClr>
                  </a:outerShdw>
                </a:effectLst>
              </a:rPr>
              <a:t>Application Forms</a:t>
            </a:r>
            <a:endParaRPr lang="en-US" sz="1400" dirty="0">
              <a:solidFill>
                <a:schemeClr val="tx1"/>
              </a:solidFill>
              <a:effectLst>
                <a:outerShdw blurRad="38100" dist="38100" dir="2700000" algn="tl">
                  <a:srgbClr val="000000">
                    <a:alpha val="43137"/>
                  </a:srgbClr>
                </a:outerShdw>
              </a:effectLst>
            </a:endParaRPr>
          </a:p>
        </p:txBody>
      </p:sp>
      <p:pic>
        <p:nvPicPr>
          <p:cNvPr id="34" name="Picture 33"/>
          <p:cNvPicPr>
            <a:picLocks noChangeAspect="1"/>
          </p:cNvPicPr>
          <p:nvPr/>
        </p:nvPicPr>
        <p:blipFill>
          <a:blip r:embed="rId6"/>
          <a:stretch>
            <a:fillRect/>
          </a:stretch>
        </p:blipFill>
        <p:spPr>
          <a:xfrm>
            <a:off x="1000535" y="2104178"/>
            <a:ext cx="6788912" cy="4692862"/>
          </a:xfrm>
          <a:prstGeom prst="rect">
            <a:avLst/>
          </a:prstGeom>
          <a:ln>
            <a:solidFill>
              <a:schemeClr val="tx1"/>
            </a:solidFill>
          </a:ln>
          <a:effectLst>
            <a:outerShdw blurRad="292100" dist="139700" dir="2700000" algn="tl" rotWithShape="0">
              <a:srgbClr val="333333">
                <a:alpha val="65000"/>
              </a:srgbClr>
            </a:outerShdw>
          </a:effectLst>
        </p:spPr>
      </p:pic>
      <p:sp>
        <p:nvSpPr>
          <p:cNvPr id="35" name="TextBox 34"/>
          <p:cNvSpPr txBox="1"/>
          <p:nvPr/>
        </p:nvSpPr>
        <p:spPr>
          <a:xfrm>
            <a:off x="1226537" y="5678928"/>
            <a:ext cx="4858959" cy="307777"/>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1400" b="1" dirty="0" smtClean="0">
                <a:solidFill>
                  <a:schemeClr val="tx1"/>
                </a:solidFill>
                <a:effectLst>
                  <a:outerShdw blurRad="38100" dist="38100" dir="2700000" algn="tl">
                    <a:srgbClr val="000000">
                      <a:alpha val="43137"/>
                    </a:srgbClr>
                  </a:outerShdw>
                </a:effectLst>
              </a:rPr>
              <a:t>Custom data set: </a:t>
            </a:r>
            <a:r>
              <a:rPr lang="en-US" sz="1400" b="1" dirty="0" smtClean="0">
                <a:solidFill>
                  <a:schemeClr val="tx1"/>
                </a:solidFill>
              </a:rPr>
              <a:t>“How often do you volunteer with charities?”</a:t>
            </a:r>
            <a:endParaRPr lang="en-US" sz="1400" b="1" dirty="0">
              <a:solidFill>
                <a:schemeClr val="tx1"/>
              </a:solidFill>
            </a:endParaRPr>
          </a:p>
        </p:txBody>
      </p:sp>
      <p:grpSp>
        <p:nvGrpSpPr>
          <p:cNvPr id="12" name="Group 11"/>
          <p:cNvGrpSpPr/>
          <p:nvPr/>
        </p:nvGrpSpPr>
        <p:grpSpPr>
          <a:xfrm>
            <a:off x="316147" y="299206"/>
            <a:ext cx="612584" cy="612743"/>
            <a:chOff x="7766071" y="3897022"/>
            <a:chExt cx="1225167" cy="1225486"/>
          </a:xfrm>
        </p:grpSpPr>
        <p:sp>
          <p:nvSpPr>
            <p:cNvPr id="13" name="TextBox 12"/>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1623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3" y="0"/>
            <a:ext cx="12192001" cy="5158154"/>
          </a:xfrm>
          <a:prstGeom prst="rect">
            <a:avLst/>
          </a:prstGeom>
        </p:spPr>
      </p:pic>
      <p:pic>
        <p:nvPicPr>
          <p:cNvPr id="13" name="Picture 12"/>
          <p:cNvPicPr>
            <a:picLocks noChangeAspect="1"/>
          </p:cNvPicPr>
          <p:nvPr/>
        </p:nvPicPr>
        <p:blipFill>
          <a:blip r:embed="rId3"/>
          <a:stretch>
            <a:fillRect/>
          </a:stretch>
        </p:blipFill>
        <p:spPr>
          <a:xfrm>
            <a:off x="343112" y="2104178"/>
            <a:ext cx="8301661" cy="3866633"/>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E73B8E3D-0BBB-433A-ACCE-E05C68EA98F3}" type="slidenum">
              <a:rPr lang="en-US" smtClean="0"/>
              <a:t>18</a:t>
            </a:fld>
            <a:endParaRPr lang="en-US"/>
          </a:p>
        </p:txBody>
      </p:sp>
      <p:pic>
        <p:nvPicPr>
          <p:cNvPr id="7" name="Picture 6"/>
          <p:cNvPicPr>
            <a:picLocks noChangeAspect="1"/>
          </p:cNvPicPr>
          <p:nvPr/>
        </p:nvPicPr>
        <p:blipFill>
          <a:blip r:embed="rId4"/>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343111" y="1738029"/>
            <a:ext cx="7558895"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Configurations – Custom Data Sets [Volunteer Level]</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6"/>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755882" y="2154382"/>
            <a:ext cx="3178818" cy="403187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 custom data set at the</a:t>
            </a:r>
          </a:p>
          <a:p>
            <a:r>
              <a:rPr lang="en-US" sz="1400" dirty="0" smtClean="0">
                <a:solidFill>
                  <a:schemeClr val="tx1"/>
                </a:solidFill>
              </a:rPr>
              <a:t>       level allows you to track questions     </a:t>
            </a:r>
            <a:br>
              <a:rPr lang="en-US" sz="1400" dirty="0" smtClean="0">
                <a:solidFill>
                  <a:schemeClr val="tx1"/>
                </a:solidFill>
              </a:rPr>
            </a:br>
            <a:r>
              <a:rPr lang="en-US" sz="1400" dirty="0" smtClean="0">
                <a:solidFill>
                  <a:schemeClr val="tx1"/>
                </a:solidFill>
              </a:rPr>
              <a:t>       and data fields on volunteers in the </a:t>
            </a:r>
            <a:br>
              <a:rPr lang="en-US" sz="1400" dirty="0" smtClean="0">
                <a:solidFill>
                  <a:schemeClr val="tx1"/>
                </a:solidFill>
              </a:rPr>
            </a:br>
            <a:r>
              <a:rPr lang="en-US" sz="1400" dirty="0" smtClean="0">
                <a:solidFill>
                  <a:schemeClr val="tx1"/>
                </a:solidFill>
              </a:rPr>
              <a:t>       “back office” in volunteer records</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In this example we have created a </a:t>
            </a:r>
            <a:r>
              <a:rPr lang="en-US" sz="1400" dirty="0" smtClean="0">
                <a:solidFill>
                  <a:schemeClr val="tx1"/>
                </a:solidFill>
                <a:effectLst>
                  <a:outerShdw blurRad="38100" dist="38100" dir="2700000" algn="tl">
                    <a:srgbClr val="000000">
                      <a:alpha val="43137"/>
                    </a:srgbClr>
                  </a:outerShdw>
                </a:effectLst>
              </a:rPr>
              <a:t>Dataset </a:t>
            </a:r>
            <a:r>
              <a:rPr lang="en-US" sz="1400" dirty="0" smtClean="0">
                <a:solidFill>
                  <a:schemeClr val="tx1"/>
                </a:solidFill>
              </a:rPr>
              <a:t>called                             and a </a:t>
            </a:r>
            <a:r>
              <a:rPr lang="en-US" sz="1400" dirty="0" smtClean="0">
                <a:solidFill>
                  <a:schemeClr val="tx1"/>
                </a:solidFill>
                <a:effectLst>
                  <a:outerShdw blurRad="38100" dist="38100" dir="2700000" algn="tl">
                    <a:srgbClr val="000000">
                      <a:alpha val="43137"/>
                    </a:srgbClr>
                  </a:outerShdw>
                </a:effectLst>
              </a:rPr>
              <a:t>field type </a:t>
            </a:r>
            <a:r>
              <a:rPr lang="en-US" sz="1400" dirty="0" smtClean="0">
                <a:solidFill>
                  <a:schemeClr val="tx1"/>
                </a:solidFill>
              </a:rPr>
              <a:t>of</a:t>
            </a:r>
            <a:r>
              <a:rPr lang="en-US" sz="1600" dirty="0" smtClean="0">
                <a:solidFill>
                  <a:schemeClr val="tx1"/>
                </a:solidFill>
              </a:rPr>
              <a:t> </a:t>
            </a:r>
          </a:p>
          <a:p>
            <a:endParaRPr lang="en-US" sz="16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select                          the dataset  will only be available for your staff to fill out on volunteer records when editing volunteers in Fundly Connect</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Go ahead and create a few fields for this data set. Make sure to save your fields</a:t>
            </a:r>
            <a:endParaRPr lang="en-US" sz="1400" dirty="0">
              <a:solidFill>
                <a:schemeClr val="tx1"/>
              </a:solidFill>
            </a:endParaRPr>
          </a:p>
        </p:txBody>
      </p:sp>
      <p:pic>
        <p:nvPicPr>
          <p:cNvPr id="3" name="Picture 2"/>
          <p:cNvPicPr>
            <a:picLocks noChangeAspect="1"/>
          </p:cNvPicPr>
          <p:nvPr/>
        </p:nvPicPr>
        <p:blipFill>
          <a:blip r:embed="rId7"/>
          <a:stretch>
            <a:fillRect/>
          </a:stretch>
        </p:blipFill>
        <p:spPr>
          <a:xfrm>
            <a:off x="10937182" y="2179655"/>
            <a:ext cx="717201" cy="253128"/>
          </a:xfrm>
          <a:prstGeom prst="rect">
            <a:avLst/>
          </a:prstGeom>
          <a:ln>
            <a:solidFill>
              <a:srgbClr val="FFC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1545659" y="3383598"/>
            <a:ext cx="712350" cy="249627"/>
          </a:xfrm>
          <a:prstGeom prst="rect">
            <a:avLst/>
          </a:prstGeom>
          <a:ln>
            <a:solidFill>
              <a:srgbClr val="FFC000"/>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a:off x="10238163" y="3460884"/>
            <a:ext cx="1017663" cy="249361"/>
          </a:xfrm>
          <a:prstGeom prst="rect">
            <a:avLst/>
          </a:prstGeom>
          <a:ln>
            <a:solidFill>
              <a:srgbClr val="FFC000"/>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0"/>
          <a:stretch>
            <a:fillRect/>
          </a:stretch>
        </p:blipFill>
        <p:spPr>
          <a:xfrm>
            <a:off x="10049466" y="3760449"/>
            <a:ext cx="545735" cy="220617"/>
          </a:xfrm>
          <a:prstGeom prst="rect">
            <a:avLst/>
          </a:prstGeom>
          <a:ln>
            <a:solidFill>
              <a:srgbClr val="FFC000"/>
            </a:solid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1"/>
          <a:stretch>
            <a:fillRect/>
          </a:stretch>
        </p:blipFill>
        <p:spPr>
          <a:xfrm>
            <a:off x="10049466" y="4129029"/>
            <a:ext cx="952052" cy="259062"/>
          </a:xfrm>
          <a:prstGeom prst="rect">
            <a:avLst/>
          </a:prstGeom>
          <a:ln>
            <a:solidFill>
              <a:srgbClr val="FFC000"/>
            </a:solidFill>
          </a:ln>
          <a:effectLst>
            <a:outerShdw blurRad="292100" dist="139700" dir="2700000" algn="tl" rotWithShape="0">
              <a:srgbClr val="333333">
                <a:alpha val="65000"/>
              </a:srgbClr>
            </a:outerShdw>
          </a:effectLst>
        </p:spPr>
      </p:pic>
      <p:grpSp>
        <p:nvGrpSpPr>
          <p:cNvPr id="15" name="Group 14"/>
          <p:cNvGrpSpPr/>
          <p:nvPr/>
        </p:nvGrpSpPr>
        <p:grpSpPr>
          <a:xfrm>
            <a:off x="343111" y="295650"/>
            <a:ext cx="612584" cy="612743"/>
            <a:chOff x="7766071" y="3897022"/>
            <a:chExt cx="1225167" cy="1225486"/>
          </a:xfrm>
        </p:grpSpPr>
        <p:sp>
          <p:nvSpPr>
            <p:cNvPr id="19" name="TextBox 18"/>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20"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79534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3"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19</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93403" y="1738029"/>
            <a:ext cx="7708604"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Configurations – Custom Data Sets [Volunteer Level Example]</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3976" y="1605405"/>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4506588" y="5884105"/>
            <a:ext cx="3178818" cy="73866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An example showing your Volunteer Custom Dataset while editing a volunteer record in “Additional Info”</a:t>
            </a:r>
            <a:endParaRPr lang="en-US" sz="1400" dirty="0">
              <a:solidFill>
                <a:schemeClr val="tx1"/>
              </a:solidFill>
            </a:endParaRPr>
          </a:p>
        </p:txBody>
      </p:sp>
      <p:pic>
        <p:nvPicPr>
          <p:cNvPr id="5" name="Picture 4"/>
          <p:cNvPicPr>
            <a:picLocks noChangeAspect="1"/>
          </p:cNvPicPr>
          <p:nvPr/>
        </p:nvPicPr>
        <p:blipFill>
          <a:blip r:embed="rId6"/>
          <a:stretch>
            <a:fillRect/>
          </a:stretch>
        </p:blipFill>
        <p:spPr>
          <a:xfrm>
            <a:off x="193402" y="2129280"/>
            <a:ext cx="11805190" cy="3534402"/>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650" y="2597739"/>
            <a:ext cx="565520" cy="783151"/>
          </a:xfrm>
          <a:prstGeom prst="rect">
            <a:avLst/>
          </a:prstGeom>
        </p:spPr>
      </p:pic>
      <p:pic>
        <p:nvPicPr>
          <p:cNvPr id="9" name="Picture 8"/>
          <p:cNvPicPr>
            <a:picLocks noChangeAspect="1"/>
          </p:cNvPicPr>
          <p:nvPr/>
        </p:nvPicPr>
        <p:blipFill>
          <a:blip r:embed="rId8"/>
          <a:stretch>
            <a:fillRect/>
          </a:stretch>
        </p:blipFill>
        <p:spPr>
          <a:xfrm>
            <a:off x="1417379" y="3474890"/>
            <a:ext cx="840630" cy="349475"/>
          </a:xfrm>
          <a:prstGeom prst="rect">
            <a:avLst/>
          </a:prstGeom>
          <a:ln>
            <a:solidFill>
              <a:srgbClr val="FFC000"/>
            </a:solidFill>
          </a:ln>
          <a:effectLst>
            <a:outerShdw blurRad="292100" dist="139700" dir="2700000" algn="tl" rotWithShape="0">
              <a:srgbClr val="333333">
                <a:alpha val="65000"/>
              </a:srgbClr>
            </a:outerShdw>
          </a:effectLst>
        </p:spPr>
      </p:pic>
      <p:grpSp>
        <p:nvGrpSpPr>
          <p:cNvPr id="12" name="Group 11"/>
          <p:cNvGrpSpPr/>
          <p:nvPr/>
        </p:nvGrpSpPr>
        <p:grpSpPr>
          <a:xfrm>
            <a:off x="347118" y="288770"/>
            <a:ext cx="612584" cy="612743"/>
            <a:chOff x="7766071" y="3897022"/>
            <a:chExt cx="1225167" cy="1225486"/>
          </a:xfrm>
        </p:grpSpPr>
        <p:sp>
          <p:nvSpPr>
            <p:cNvPr id="13" name="TextBox 12"/>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8197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a:t>
            </a:fld>
            <a:endParaRPr lang="en-US"/>
          </a:p>
        </p:txBody>
      </p:sp>
      <p:sp>
        <p:nvSpPr>
          <p:cNvPr id="5" name="object 4"/>
          <p:cNvSpPr txBox="1"/>
          <p:nvPr/>
        </p:nvSpPr>
        <p:spPr>
          <a:xfrm>
            <a:off x="2622261" y="1375507"/>
            <a:ext cx="4616450" cy="749300"/>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Setting up for Success.</a:t>
            </a:r>
            <a:endParaRPr sz="2400" dirty="0">
              <a:solidFill>
                <a:schemeClr val="accent4">
                  <a:lumMod val="50000"/>
                </a:schemeClr>
              </a:solidFill>
              <a:latin typeface="Myriad Pro"/>
              <a:cs typeface="Myriad Pro"/>
            </a:endParaRPr>
          </a:p>
        </p:txBody>
      </p:sp>
      <p:sp>
        <p:nvSpPr>
          <p:cNvPr id="6" name="object 19"/>
          <p:cNvSpPr txBox="1"/>
          <p:nvPr/>
        </p:nvSpPr>
        <p:spPr>
          <a:xfrm>
            <a:off x="2622261" y="1860249"/>
            <a:ext cx="6091893" cy="1781231"/>
          </a:xfrm>
          <a:prstGeom prst="rect">
            <a:avLst/>
          </a:prstGeom>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30000"/>
              </a:lnSpc>
            </a:pPr>
            <a:r>
              <a:rPr lang="en-US" altLang="en-US" sz="1600" dirty="0" smtClean="0">
                <a:solidFill>
                  <a:schemeClr val="accent4">
                    <a:lumMod val="50000"/>
                  </a:schemeClr>
                </a:solidFill>
                <a:latin typeface="+mj-lt"/>
              </a:rPr>
              <a:t>Welcome to Fundly Connect –  </a:t>
            </a:r>
            <a:r>
              <a:rPr lang="en-US" altLang="en-US" sz="1600" b="1" dirty="0" smtClean="0">
                <a:solidFill>
                  <a:srgbClr val="C00000"/>
                </a:solidFill>
                <a:latin typeface="+mj-lt"/>
              </a:rPr>
              <a:t>YOUR</a:t>
            </a:r>
            <a:r>
              <a:rPr lang="en-US" altLang="en-US" sz="1600" dirty="0" smtClean="0">
                <a:solidFill>
                  <a:srgbClr val="C00000"/>
                </a:solidFill>
                <a:latin typeface="+mj-lt"/>
              </a:rPr>
              <a:t> </a:t>
            </a:r>
            <a:r>
              <a:rPr lang="en-US" altLang="en-US" sz="1600" b="1" dirty="0" smtClean="0">
                <a:solidFill>
                  <a:srgbClr val="C00000"/>
                </a:solidFill>
                <a:latin typeface="+mj-lt"/>
              </a:rPr>
              <a:t>VOLUNTER CENTER NAME’S </a:t>
            </a:r>
            <a:r>
              <a:rPr lang="en-US" altLang="en-US" sz="1600" dirty="0" smtClean="0">
                <a:solidFill>
                  <a:schemeClr val="accent4">
                    <a:lumMod val="50000"/>
                  </a:schemeClr>
                </a:solidFill>
                <a:latin typeface="+mj-lt"/>
              </a:rPr>
              <a:t>latest platform for volunteer management. This is an innovative technology that allows your organization to post volunteer opportunities to our public site and better manage your volunteers.  As </a:t>
            </a:r>
            <a:r>
              <a:rPr lang="en-US" altLang="en-US" sz="1600" dirty="0" smtClean="0">
                <a:solidFill>
                  <a:schemeClr val="accent4">
                    <a:lumMod val="50000"/>
                  </a:schemeClr>
                </a:solidFill>
                <a:latin typeface="+mj-lt"/>
              </a:rPr>
              <a:t>a</a:t>
            </a:r>
            <a:r>
              <a:rPr lang="en-US" altLang="en-US" sz="1600" dirty="0" smtClean="0">
                <a:solidFill>
                  <a:schemeClr val="accent4">
                    <a:lumMod val="50000"/>
                  </a:schemeClr>
                </a:solidFill>
                <a:latin typeface="+mj-lt"/>
              </a:rPr>
              <a:t>  </a:t>
            </a:r>
            <a:r>
              <a:rPr lang="en-US" altLang="en-US" sz="1600" dirty="0">
                <a:solidFill>
                  <a:schemeClr val="accent4">
                    <a:lumMod val="50000"/>
                  </a:schemeClr>
                </a:solidFill>
                <a:latin typeface="+mj-lt"/>
              </a:rPr>
              <a:t>current partner organization, you will be required to sign in using your </a:t>
            </a:r>
            <a:r>
              <a:rPr lang="en-US" altLang="en-US" sz="1600" dirty="0" smtClean="0">
                <a:solidFill>
                  <a:schemeClr val="accent4">
                    <a:lumMod val="50000"/>
                  </a:schemeClr>
                </a:solidFill>
                <a:latin typeface="+mj-lt"/>
              </a:rPr>
              <a:t>_____________ login and temporary password that was sent to your email. Upon login you will have access to a free nonprofit account and can</a:t>
            </a:r>
            <a:r>
              <a:rPr lang="en-US" altLang="en-US" sz="1600" dirty="0" smtClean="0">
                <a:solidFill>
                  <a:schemeClr val="accent4">
                    <a:lumMod val="50000"/>
                  </a:schemeClr>
                </a:solidFill>
                <a:latin typeface="+mj-lt"/>
              </a:rPr>
              <a:t> </a:t>
            </a:r>
            <a:r>
              <a:rPr lang="en-US" altLang="en-US" sz="1600" dirty="0" smtClean="0">
                <a:solidFill>
                  <a:schemeClr val="accent4">
                    <a:lumMod val="50000"/>
                  </a:schemeClr>
                </a:solidFill>
                <a:latin typeface="+mj-lt"/>
              </a:rPr>
              <a:t>access key </a:t>
            </a:r>
            <a:r>
              <a:rPr lang="en-US" altLang="en-US" sz="1600" dirty="0" smtClean="0">
                <a:solidFill>
                  <a:schemeClr val="accent4">
                    <a:lumMod val="50000"/>
                  </a:schemeClr>
                </a:solidFill>
                <a:latin typeface="+mj-lt"/>
              </a:rPr>
              <a:t>tools </a:t>
            </a:r>
            <a:r>
              <a:rPr lang="en-US" altLang="en-US" sz="1600" dirty="0" smtClean="0">
                <a:solidFill>
                  <a:schemeClr val="accent4">
                    <a:lumMod val="50000"/>
                  </a:schemeClr>
                </a:solidFill>
                <a:latin typeface="+mj-lt"/>
              </a:rPr>
              <a:t>allowing you to:</a:t>
            </a:r>
          </a:p>
          <a:p>
            <a:pPr>
              <a:lnSpc>
                <a:spcPct val="130000"/>
              </a:lnSpc>
            </a:pPr>
            <a:endParaRPr lang="en-US" altLang="en-US" sz="1600" dirty="0">
              <a:solidFill>
                <a:schemeClr val="accent4">
                  <a:lumMod val="50000"/>
                </a:schemeClr>
              </a:solidFill>
              <a:latin typeface="+mj-lt"/>
            </a:endParaRPr>
          </a:p>
          <a:p>
            <a:pPr>
              <a:lnSpc>
                <a:spcPct val="130000"/>
              </a:lnSpc>
            </a:pPr>
            <a:r>
              <a:rPr lang="en-US" altLang="en-US" sz="1600" dirty="0" smtClean="0">
                <a:solidFill>
                  <a:schemeClr val="accent4">
                    <a:lumMod val="50000"/>
                  </a:schemeClr>
                </a:solidFill>
                <a:latin typeface="+mj-lt"/>
              </a:rPr>
              <a:t>1 – Access your database and post your volunteer opportunities to our site</a:t>
            </a:r>
          </a:p>
          <a:p>
            <a:pPr>
              <a:lnSpc>
                <a:spcPct val="130000"/>
              </a:lnSpc>
            </a:pPr>
            <a:r>
              <a:rPr lang="en-US" altLang="en-US" sz="1600" dirty="0" smtClean="0">
                <a:solidFill>
                  <a:schemeClr val="accent4">
                    <a:lumMod val="50000"/>
                  </a:schemeClr>
                </a:solidFill>
                <a:latin typeface="+mj-lt"/>
              </a:rPr>
              <a:t>2 – Manage volunteer schedules, log hours, send </a:t>
            </a:r>
            <a:r>
              <a:rPr lang="en-US" altLang="en-US" sz="1600" dirty="0" smtClean="0">
                <a:solidFill>
                  <a:schemeClr val="accent4">
                    <a:lumMod val="50000"/>
                  </a:schemeClr>
                </a:solidFill>
                <a:latin typeface="+mj-lt"/>
              </a:rPr>
              <a:t>robust communications</a:t>
            </a:r>
            <a:endParaRPr lang="en-US" altLang="en-US" sz="1600" dirty="0" smtClean="0">
              <a:solidFill>
                <a:schemeClr val="accent4">
                  <a:lumMod val="50000"/>
                </a:schemeClr>
              </a:solidFill>
              <a:latin typeface="+mj-lt"/>
            </a:endParaRPr>
          </a:p>
          <a:p>
            <a:pPr>
              <a:lnSpc>
                <a:spcPct val="130000"/>
              </a:lnSpc>
            </a:pPr>
            <a:r>
              <a:rPr lang="en-US" altLang="en-US" sz="1600" dirty="0" smtClean="0">
                <a:solidFill>
                  <a:schemeClr val="accent4">
                    <a:lumMod val="50000"/>
                  </a:schemeClr>
                </a:solidFill>
                <a:latin typeface="+mj-lt"/>
              </a:rPr>
              <a:t>3 – Configure settings and report on volunteer </a:t>
            </a:r>
            <a:r>
              <a:rPr lang="en-US" altLang="en-US" sz="1600" dirty="0" smtClean="0">
                <a:solidFill>
                  <a:schemeClr val="accent4">
                    <a:lumMod val="50000"/>
                  </a:schemeClr>
                </a:solidFill>
                <a:latin typeface="+mj-lt"/>
              </a:rPr>
              <a:t>activity</a:t>
            </a:r>
          </a:p>
          <a:p>
            <a:pPr>
              <a:lnSpc>
                <a:spcPct val="130000"/>
              </a:lnSpc>
            </a:pPr>
            <a:endParaRPr lang="en-US" altLang="en-US" sz="1600" dirty="0">
              <a:solidFill>
                <a:schemeClr val="accent4">
                  <a:lumMod val="50000"/>
                </a:schemeClr>
              </a:solidFill>
              <a:latin typeface="+mj-lt"/>
            </a:endParaRPr>
          </a:p>
          <a:p>
            <a:pPr>
              <a:lnSpc>
                <a:spcPct val="130000"/>
              </a:lnSpc>
            </a:pPr>
            <a:r>
              <a:rPr lang="en-US" altLang="en-US" sz="1600" dirty="0" smtClean="0">
                <a:solidFill>
                  <a:schemeClr val="accent4">
                    <a:lumMod val="50000"/>
                  </a:schemeClr>
                </a:solidFill>
                <a:latin typeface="+mj-lt"/>
              </a:rPr>
              <a:t>This guide is best used with two screens or printed offline so that you can follow along in the tool on one screen and have this up to navigate</a:t>
            </a:r>
            <a:endParaRPr lang="en-US" altLang="en-US" sz="1600" dirty="0" smtClean="0">
              <a:solidFill>
                <a:schemeClr val="accent4">
                  <a:lumMod val="50000"/>
                </a:schemeClr>
              </a:solidFill>
              <a:latin typeface="+mj-lt"/>
            </a:endParaRPr>
          </a:p>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400" dirty="0">
              <a:solidFill>
                <a:schemeClr val="accent4">
                  <a:lumMod val="50000"/>
                </a:schemeClr>
              </a:solidFill>
              <a:latin typeface="+mj-lt"/>
            </a:endParaRPr>
          </a:p>
        </p:txBody>
      </p:sp>
    </p:spTree>
    <p:extLst>
      <p:ext uri="{BB962C8B-B14F-4D97-AF65-F5344CB8AC3E}">
        <p14:creationId xmlns:p14="http://schemas.microsoft.com/office/powerpoint/2010/main" val="414584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20</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56743" y="1738029"/>
            <a:ext cx="784526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Configurations – Email Notifications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755882" y="2154382"/>
            <a:ext cx="3178818"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Email Notifications are system generated messages that are triggered when a volunteer takes action, your volunteer opportunities are approved by the volunteer center, a team signs up, a password is reset and more.</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Feel free to use the editing tools in Email Notifications and create your own messaging. The fields in brackets are system generated so do not try and edit those unless you want to remove them.</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want to cc someone or set a receiver email to get these </a:t>
            </a:r>
            <a:r>
              <a:rPr lang="en-US" sz="1400" dirty="0" smtClean="0">
                <a:solidFill>
                  <a:schemeClr val="tx1"/>
                </a:solidFill>
              </a:rPr>
              <a:t>notifications, </a:t>
            </a:r>
            <a:r>
              <a:rPr lang="en-US" sz="1400" dirty="0" smtClean="0">
                <a:solidFill>
                  <a:schemeClr val="tx1"/>
                </a:solidFill>
              </a:rPr>
              <a:t>insert their email into receiver email or cc email</a:t>
            </a:r>
            <a:endParaRPr lang="en-US" sz="1400" dirty="0">
              <a:solidFill>
                <a:schemeClr val="tx1"/>
              </a:solidFill>
            </a:endParaRPr>
          </a:p>
        </p:txBody>
      </p:sp>
      <p:pic>
        <p:nvPicPr>
          <p:cNvPr id="5" name="Picture 4"/>
          <p:cNvPicPr>
            <a:picLocks noChangeAspect="1"/>
          </p:cNvPicPr>
          <p:nvPr/>
        </p:nvPicPr>
        <p:blipFill>
          <a:blip r:embed="rId6"/>
          <a:stretch>
            <a:fillRect/>
          </a:stretch>
        </p:blipFill>
        <p:spPr>
          <a:xfrm>
            <a:off x="56743" y="2104178"/>
            <a:ext cx="7251293" cy="394493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1773543" y="3305908"/>
            <a:ext cx="6469486" cy="3415567"/>
          </a:xfrm>
          <a:prstGeom prst="rect">
            <a:avLst/>
          </a:prstGeom>
          <a:ln>
            <a:solidFill>
              <a:schemeClr val="tx1"/>
            </a:solidFill>
          </a:ln>
          <a:effectLst>
            <a:outerShdw blurRad="292100" dist="139700" dir="2700000" algn="tl" rotWithShape="0">
              <a:srgbClr val="333333">
                <a:alpha val="65000"/>
              </a:srgbClr>
            </a:outerShdw>
          </a:effectLst>
        </p:spPr>
      </p:pic>
      <p:grpSp>
        <p:nvGrpSpPr>
          <p:cNvPr id="12" name="Group 11"/>
          <p:cNvGrpSpPr/>
          <p:nvPr/>
        </p:nvGrpSpPr>
        <p:grpSpPr>
          <a:xfrm>
            <a:off x="323586" y="295155"/>
            <a:ext cx="612584" cy="612743"/>
            <a:chOff x="7766071" y="3897022"/>
            <a:chExt cx="1225167" cy="1225486"/>
          </a:xfrm>
        </p:grpSpPr>
        <p:sp>
          <p:nvSpPr>
            <p:cNvPr id="13" name="TextBox 12"/>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5393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21</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99801" y="1738029"/>
            <a:ext cx="7802206"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Configurations – Reminder Notifications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7870579" y="2138598"/>
            <a:ext cx="3215294"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Email Reminder Notifications are also system generated reminders that are sent to volunteers for upcoming volunteer opportunities</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set two notifications for when you would like these reminders to be sent (days before) to your volunteers and then once on the Volunteering Day.</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Select                     to send the message reminder to both the volunteer opportunity owner and the volunteer</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Edit your reminder message by clicking:</a:t>
            </a:r>
          </a:p>
          <a:p>
            <a:r>
              <a:rPr lang="en-US" sz="1400" dirty="0" smtClean="0">
                <a:solidFill>
                  <a:schemeClr val="accent4">
                    <a:lumMod val="50000"/>
                  </a:schemeClr>
                </a:solidFill>
              </a:rPr>
              <a:t> </a:t>
            </a:r>
            <a:endParaRPr lang="en-US" sz="1400" dirty="0">
              <a:solidFill>
                <a:schemeClr val="accent4">
                  <a:lumMod val="50000"/>
                </a:schemeClr>
              </a:solidFill>
            </a:endParaRPr>
          </a:p>
        </p:txBody>
      </p:sp>
      <p:pic>
        <p:nvPicPr>
          <p:cNvPr id="3" name="Picture 2"/>
          <p:cNvPicPr>
            <a:picLocks noChangeAspect="1"/>
          </p:cNvPicPr>
          <p:nvPr/>
        </p:nvPicPr>
        <p:blipFill>
          <a:blip r:embed="rId6"/>
          <a:stretch>
            <a:fillRect/>
          </a:stretch>
        </p:blipFill>
        <p:spPr>
          <a:xfrm>
            <a:off x="99800" y="2138598"/>
            <a:ext cx="7670980" cy="3167618"/>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8687798" y="4378569"/>
            <a:ext cx="788742" cy="394371"/>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8839524" y="5831193"/>
            <a:ext cx="1689909" cy="248516"/>
          </a:xfrm>
          <a:prstGeom prst="rect">
            <a:avLst/>
          </a:prstGeom>
          <a:ln>
            <a:solidFill>
              <a:srgbClr val="FFC000"/>
            </a:solidFill>
          </a:ln>
          <a:effectLst>
            <a:outerShdw blurRad="292100" dist="139700" dir="2700000" algn="tl" rotWithShape="0">
              <a:srgbClr val="333333">
                <a:alpha val="65000"/>
              </a:srgbClr>
            </a:outerShdw>
          </a:effectLst>
        </p:spPr>
      </p:pic>
      <p:grpSp>
        <p:nvGrpSpPr>
          <p:cNvPr id="13" name="Group 12"/>
          <p:cNvGrpSpPr/>
          <p:nvPr/>
        </p:nvGrpSpPr>
        <p:grpSpPr>
          <a:xfrm>
            <a:off x="323586" y="316438"/>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2699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22</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319257" y="1738029"/>
            <a:ext cx="7582749"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Configurations – Reminder Notifications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039815" y="2138598"/>
            <a:ext cx="3046058" cy="35394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You may edit the reminder notification that is sent to your volunteers here</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Changing the Sender Email will allow you to input your organization email if you’d like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message is templated where brackets exist so do not edit those unless you want </a:t>
            </a:r>
            <a:r>
              <a:rPr lang="en-US" sz="1400" dirty="0" smtClean="0">
                <a:solidFill>
                  <a:schemeClr val="tx1"/>
                </a:solidFill>
              </a:rPr>
              <a:t>the system fields removed. These </a:t>
            </a:r>
            <a:r>
              <a:rPr lang="en-US" sz="1400" dirty="0" smtClean="0">
                <a:solidFill>
                  <a:schemeClr val="tx1"/>
                </a:solidFill>
              </a:rPr>
              <a:t>are fields in the system that pull from database </a:t>
            </a:r>
            <a:r>
              <a:rPr lang="en-US" sz="1400" dirty="0" smtClean="0">
                <a:solidFill>
                  <a:schemeClr val="tx1"/>
                </a:solidFill>
              </a:rPr>
              <a:t>tables so the message can accurately fill in the Volunteer and Opportunity details</a:t>
            </a:r>
            <a:r>
              <a:rPr lang="en-US" sz="1400" dirty="0" smtClean="0">
                <a:solidFill>
                  <a:schemeClr val="accent4">
                    <a:lumMod val="50000"/>
                  </a:schemeClr>
                </a:solidFill>
              </a:rPr>
              <a:t>                                </a:t>
            </a:r>
            <a:endParaRPr lang="en-US" sz="1400" dirty="0">
              <a:solidFill>
                <a:schemeClr val="accent4">
                  <a:lumMod val="50000"/>
                </a:schemeClr>
              </a:solidFill>
            </a:endParaRPr>
          </a:p>
        </p:txBody>
      </p:sp>
      <p:pic>
        <p:nvPicPr>
          <p:cNvPr id="5" name="Picture 4"/>
          <p:cNvPicPr>
            <a:picLocks noChangeAspect="1"/>
          </p:cNvPicPr>
          <p:nvPr/>
        </p:nvPicPr>
        <p:blipFill>
          <a:blip r:embed="rId6"/>
          <a:stretch>
            <a:fillRect/>
          </a:stretch>
        </p:blipFill>
        <p:spPr>
          <a:xfrm>
            <a:off x="319257" y="2102857"/>
            <a:ext cx="7582749" cy="3258082"/>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3621348" y="3472974"/>
            <a:ext cx="3587379" cy="2041095"/>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a:off x="4636069" y="4750197"/>
            <a:ext cx="3265937" cy="2011309"/>
          </a:xfrm>
          <a:prstGeom prst="rect">
            <a:avLst/>
          </a:prstGeom>
          <a:ln>
            <a:solidFill>
              <a:schemeClr val="tx1"/>
            </a:solidFill>
          </a:ln>
          <a:effectLst>
            <a:outerShdw blurRad="292100" dist="139700" dir="2700000" algn="tl" rotWithShape="0">
              <a:srgbClr val="333333">
                <a:alpha val="65000"/>
              </a:srgbClr>
            </a:outerShdw>
          </a:effectLst>
        </p:spPr>
      </p:pic>
      <p:grpSp>
        <p:nvGrpSpPr>
          <p:cNvPr id="13" name="Group 12"/>
          <p:cNvGrpSpPr/>
          <p:nvPr/>
        </p:nvGrpSpPr>
        <p:grpSpPr>
          <a:xfrm>
            <a:off x="323586" y="293834"/>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2"/>
                  </a:solidFill>
                  <a:latin typeface="Lato Regular"/>
                  <a:cs typeface="Lato Regular"/>
                </a:rPr>
                <a:t>2</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60064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Basic Opportunities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371614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24</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05273" y="1738029"/>
            <a:ext cx="769673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Opportunities– Basic Opportunities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459170" y="2148925"/>
            <a:ext cx="3213426"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Navigate to</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Your Opportunity Dashboard will highlight active opportunities and also bucket your inactive/past opportunities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From this screen you can:</a:t>
            </a:r>
          </a:p>
          <a:p>
            <a:r>
              <a:rPr lang="en-US" sz="1400" dirty="0" smtClean="0">
                <a:solidFill>
                  <a:schemeClr val="tx1"/>
                </a:solidFill>
              </a:rPr>
              <a:t>       - edit an existing opportunity details</a:t>
            </a:r>
          </a:p>
          <a:p>
            <a:r>
              <a:rPr lang="en-US" sz="1400" dirty="0">
                <a:solidFill>
                  <a:schemeClr val="tx1"/>
                </a:solidFill>
              </a:rPr>
              <a:t> </a:t>
            </a:r>
            <a:r>
              <a:rPr lang="en-US" sz="1400" dirty="0" smtClean="0">
                <a:solidFill>
                  <a:schemeClr val="tx1"/>
                </a:solidFill>
              </a:rPr>
              <a:t>      - add volunteers to an opportunity  </a:t>
            </a:r>
          </a:p>
          <a:p>
            <a:r>
              <a:rPr lang="en-US" sz="1400" dirty="0" smtClean="0">
                <a:solidFill>
                  <a:schemeClr val="tx1"/>
                </a:solidFill>
              </a:rPr>
              <a:t>       - approve volunteers if approval is    </a:t>
            </a:r>
            <a:br>
              <a:rPr lang="en-US" sz="1400" dirty="0" smtClean="0">
                <a:solidFill>
                  <a:schemeClr val="tx1"/>
                </a:solidFill>
              </a:rPr>
            </a:br>
            <a:r>
              <a:rPr lang="en-US" sz="1400" dirty="0" smtClean="0">
                <a:solidFill>
                  <a:schemeClr val="tx1"/>
                </a:solidFill>
              </a:rPr>
              <a:t>          required </a:t>
            </a:r>
            <a:br>
              <a:rPr lang="en-US" sz="1400" dirty="0" smtClean="0">
                <a:solidFill>
                  <a:schemeClr val="tx1"/>
                </a:solidFill>
              </a:rPr>
            </a:br>
            <a:r>
              <a:rPr lang="en-US" sz="1400" dirty="0" smtClean="0">
                <a:solidFill>
                  <a:schemeClr val="tx1"/>
                </a:solidFill>
              </a:rPr>
              <a:t>       - open a calendar view and filter</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We will review the aforementioned features later</a:t>
            </a:r>
          </a:p>
          <a:p>
            <a:r>
              <a:rPr lang="en-US" sz="1400" dirty="0">
                <a:solidFill>
                  <a:schemeClr val="accent4">
                    <a:lumMod val="50000"/>
                  </a:schemeClr>
                </a:solidFill>
              </a:rPr>
              <a:t> </a:t>
            </a:r>
            <a:r>
              <a:rPr lang="en-US" sz="1400" dirty="0" smtClean="0">
                <a:solidFill>
                  <a:schemeClr val="accent4">
                    <a:lumMod val="50000"/>
                  </a:schemeClr>
                </a:solidFill>
              </a:rPr>
              <a:t> </a:t>
            </a:r>
            <a:endParaRPr lang="en-US" sz="1400" dirty="0">
              <a:solidFill>
                <a:schemeClr val="accent4">
                  <a:lumMod val="50000"/>
                </a:schemeClr>
              </a:solidFill>
            </a:endParaRPr>
          </a:p>
          <a:p>
            <a:endParaRPr lang="en-US" sz="1400" dirty="0" smtClean="0">
              <a:solidFill>
                <a:schemeClr val="accent4">
                  <a:lumMod val="50000"/>
                </a:schemeClr>
              </a:solidFill>
            </a:endParaRPr>
          </a:p>
          <a:p>
            <a:r>
              <a:rPr lang="en-US" sz="1400" dirty="0" smtClean="0">
                <a:solidFill>
                  <a:schemeClr val="accent4">
                    <a:lumMod val="50000"/>
                  </a:schemeClr>
                </a:solidFill>
              </a:rPr>
              <a:t> </a:t>
            </a:r>
            <a:endParaRPr lang="en-US" sz="1400" dirty="0">
              <a:solidFill>
                <a:schemeClr val="accent4">
                  <a:lumMod val="50000"/>
                </a:schemeClr>
              </a:solidFill>
            </a:endParaRPr>
          </a:p>
        </p:txBody>
      </p:sp>
      <p:pic>
        <p:nvPicPr>
          <p:cNvPr id="3" name="Picture 2"/>
          <p:cNvPicPr>
            <a:picLocks noChangeAspect="1"/>
          </p:cNvPicPr>
          <p:nvPr/>
        </p:nvPicPr>
        <p:blipFill>
          <a:blip r:embed="rId6"/>
          <a:stretch>
            <a:fillRect/>
          </a:stretch>
        </p:blipFill>
        <p:spPr>
          <a:xfrm>
            <a:off x="205273" y="2104178"/>
            <a:ext cx="8168591" cy="4394174"/>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9248603" y="5787232"/>
            <a:ext cx="1839612" cy="484581"/>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2943870" y="2059373"/>
            <a:ext cx="1403714" cy="725649"/>
          </a:xfrm>
          <a:prstGeom prst="rect">
            <a:avLst/>
          </a:prstGeom>
          <a:ln>
            <a:solidFill>
              <a:srgbClr val="FFC000"/>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stretch>
            <a:fillRect/>
          </a:stretch>
        </p:blipFill>
        <p:spPr>
          <a:xfrm>
            <a:off x="2752322" y="2207187"/>
            <a:ext cx="1782517" cy="263133"/>
          </a:xfrm>
          <a:prstGeom prst="rect">
            <a:avLst/>
          </a:prstGeom>
          <a:ln>
            <a:solidFill>
              <a:srgbClr val="FFC00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10"/>
          <a:stretch>
            <a:fillRect/>
          </a:stretch>
        </p:blipFill>
        <p:spPr>
          <a:xfrm>
            <a:off x="9689123" y="2220050"/>
            <a:ext cx="1135881" cy="202148"/>
          </a:xfrm>
          <a:prstGeom prst="rect">
            <a:avLst/>
          </a:prstGeom>
          <a:ln>
            <a:solidFill>
              <a:srgbClr val="FFC000"/>
            </a:solidFill>
          </a:ln>
          <a:effectLst>
            <a:outerShdw blurRad="292100" dist="139700" dir="2700000" algn="tl" rotWithShape="0">
              <a:srgbClr val="333333">
                <a:alpha val="65000"/>
              </a:srgbClr>
            </a:outerShdw>
          </a:effectLst>
        </p:spPr>
      </p:pic>
      <p:cxnSp>
        <p:nvCxnSpPr>
          <p:cNvPr id="12" name="Straight Arrow Connector 11"/>
          <p:cNvCxnSpPr/>
          <p:nvPr/>
        </p:nvCxnSpPr>
        <p:spPr>
          <a:xfrm>
            <a:off x="4289568" y="2338753"/>
            <a:ext cx="2014517" cy="36907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23586" y="316819"/>
            <a:ext cx="612584" cy="612743"/>
            <a:chOff x="7766071" y="3897022"/>
            <a:chExt cx="1225167" cy="1225486"/>
          </a:xfrm>
        </p:grpSpPr>
        <p:sp>
          <p:nvSpPr>
            <p:cNvPr id="26" name="TextBox 25"/>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27"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1151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25</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52323" y="1738029"/>
            <a:ext cx="7749684"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 Basic Info</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347" y="2158439"/>
            <a:ext cx="299512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Fill out your opportunity name, location, details about the opportunity, and schedule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input pictures and content in the </a:t>
            </a:r>
            <a:r>
              <a:rPr lang="en-US" sz="1400" dirty="0" smtClean="0">
                <a:solidFill>
                  <a:schemeClr val="tx1"/>
                </a:solidFill>
                <a:effectLst>
                  <a:outerShdw blurRad="38100" dist="38100" dir="2700000" algn="tl">
                    <a:srgbClr val="000000">
                      <a:alpha val="43137"/>
                    </a:srgbClr>
                  </a:outerShdw>
                </a:effectLst>
              </a:rPr>
              <a:t>Opportunity Details </a:t>
            </a:r>
            <a:r>
              <a:rPr lang="en-US" sz="1400" dirty="0" smtClean="0">
                <a:solidFill>
                  <a:schemeClr val="tx1"/>
                </a:solidFill>
              </a:rPr>
              <a:t>to make the opportunity come alive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Create multiple </a:t>
            </a:r>
            <a:r>
              <a:rPr lang="en-US" sz="1400" dirty="0">
                <a:solidFill>
                  <a:schemeClr val="tx1"/>
                </a:solidFill>
                <a:effectLst>
                  <a:outerShdw blurRad="38100" dist="38100" dir="2700000" algn="tl">
                    <a:srgbClr val="000000">
                      <a:alpha val="43137"/>
                    </a:srgbClr>
                  </a:outerShdw>
                </a:effectLst>
              </a:rPr>
              <a:t>P</a:t>
            </a:r>
            <a:r>
              <a:rPr lang="en-US" sz="1400" dirty="0" smtClean="0">
                <a:solidFill>
                  <a:schemeClr val="tx1"/>
                </a:solidFill>
                <a:effectLst>
                  <a:outerShdw blurRad="38100" dist="38100" dir="2700000" algn="tl">
                    <a:srgbClr val="000000">
                      <a:alpha val="43137"/>
                    </a:srgbClr>
                  </a:outerShdw>
                </a:effectLst>
              </a:rPr>
              <a:t>ositions</a:t>
            </a:r>
            <a:r>
              <a:rPr lang="en-US" sz="1400" dirty="0" smtClean="0">
                <a:solidFill>
                  <a:schemeClr val="tx1"/>
                </a:solidFill>
              </a:rPr>
              <a:t> for opportunities </a:t>
            </a:r>
            <a:br>
              <a:rPr lang="en-US" sz="1400" dirty="0" smtClean="0">
                <a:solidFill>
                  <a:schemeClr val="tx1"/>
                </a:solidFill>
              </a:rPr>
            </a:br>
            <a:r>
              <a:rPr lang="en-US" sz="1400" b="1" dirty="0" smtClean="0">
                <a:solidFill>
                  <a:schemeClr val="tx1"/>
                </a:solidFill>
              </a:rPr>
              <a:t>Tip: </a:t>
            </a:r>
            <a:r>
              <a:rPr lang="en-US" sz="1400" dirty="0" smtClean="0">
                <a:solidFill>
                  <a:schemeClr val="tx1"/>
                </a:solidFill>
              </a:rPr>
              <a:t>associate an hourly value to positions for reporting purposes to track $ impact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 </a:t>
            </a:r>
            <a:r>
              <a:rPr lang="en-US" sz="1400" dirty="0" smtClean="0">
                <a:solidFill>
                  <a:schemeClr val="tx1"/>
                </a:solidFill>
                <a:effectLst>
                  <a:outerShdw blurRad="38100" dist="38100" dir="2700000" algn="tl">
                    <a:srgbClr val="000000">
                      <a:alpha val="43137"/>
                    </a:srgbClr>
                  </a:outerShdw>
                </a:effectLst>
              </a:rPr>
              <a:t>Basic Opportunity </a:t>
            </a:r>
            <a:r>
              <a:rPr lang="en-US" sz="1400" dirty="0" smtClean="0">
                <a:solidFill>
                  <a:schemeClr val="tx1"/>
                </a:solidFill>
              </a:rPr>
              <a:t>includes basic scheduling: One-time or Ongoing Opportunities and single location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 </a:t>
            </a:r>
            <a:r>
              <a:rPr lang="en-US" sz="1400" dirty="0" smtClean="0">
                <a:solidFill>
                  <a:schemeClr val="tx1"/>
                </a:solidFill>
                <a:effectLst>
                  <a:outerShdw blurRad="38100" dist="38100" dir="2700000" algn="tl">
                    <a:srgbClr val="000000">
                      <a:alpha val="43137"/>
                    </a:srgbClr>
                  </a:outerShdw>
                </a:effectLst>
              </a:rPr>
              <a:t>Basic Opportunity </a:t>
            </a:r>
            <a:r>
              <a:rPr lang="en-US" sz="1400" dirty="0" smtClean="0">
                <a:solidFill>
                  <a:schemeClr val="tx1"/>
                </a:solidFill>
              </a:rPr>
              <a:t>includes one shift (ex: Morning, Afternoon, All Day)</a:t>
            </a:r>
          </a:p>
        </p:txBody>
      </p:sp>
      <p:pic>
        <p:nvPicPr>
          <p:cNvPr id="9" name="Picture 8"/>
          <p:cNvPicPr>
            <a:picLocks noChangeAspect="1"/>
          </p:cNvPicPr>
          <p:nvPr/>
        </p:nvPicPr>
        <p:blipFill>
          <a:blip r:embed="rId6"/>
          <a:stretch>
            <a:fillRect/>
          </a:stretch>
        </p:blipFill>
        <p:spPr>
          <a:xfrm>
            <a:off x="152322" y="2104178"/>
            <a:ext cx="8826071" cy="4252172"/>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4659945" y="2885702"/>
            <a:ext cx="3735609" cy="961998"/>
          </a:xfrm>
          <a:prstGeom prst="rect">
            <a:avLst/>
          </a:prstGeom>
          <a:ln>
            <a:solidFill>
              <a:srgbClr val="FFC000"/>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a:stretch>
            <a:fillRect/>
          </a:stretch>
        </p:blipFill>
        <p:spPr>
          <a:xfrm>
            <a:off x="8171985" y="5941594"/>
            <a:ext cx="806408" cy="418419"/>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323586" y="295155"/>
            <a:ext cx="612584" cy="612743"/>
            <a:chOff x="7766071" y="3897022"/>
            <a:chExt cx="1225167" cy="1225486"/>
          </a:xfrm>
        </p:grpSpPr>
        <p:sp>
          <p:nvSpPr>
            <p:cNvPr id="13" name="TextBox 12"/>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1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90368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26</a:t>
            </a:fld>
            <a:endParaRPr lang="en-US"/>
          </a:p>
        </p:txBody>
      </p:sp>
      <p:pic>
        <p:nvPicPr>
          <p:cNvPr id="7" name="Picture 6"/>
          <p:cNvPicPr>
            <a:picLocks noChangeAspect="1"/>
          </p:cNvPicPr>
          <p:nvPr/>
        </p:nvPicPr>
        <p:blipFill>
          <a:blip r:embed="rId3"/>
          <a:stretch>
            <a:fillRect/>
          </a:stretch>
        </p:blipFill>
        <p:spPr>
          <a:xfrm>
            <a:off x="7902006" y="1560767"/>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32080" y="1538961"/>
            <a:ext cx="7769927"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Requirements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68220" y="1521362"/>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638" y="2045237"/>
            <a:ext cx="2995126"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Type in some keywords for your opportunity. Other keywords will automatically be added based on your opportunity title and settings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Associate a Cause, Skills, and Activity Type to the opportunity</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Define ‘Who Benefits’ and what age range should apply </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Toggle on/off if teams can apply and whether or not you need their Name, Email, Phone details upon signup</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Always toggle </a:t>
            </a:r>
            <a:r>
              <a:rPr lang="en-US" sz="1400" dirty="0" smtClean="0">
                <a:solidFill>
                  <a:schemeClr val="tx1"/>
                </a:solidFill>
                <a:effectLst>
                  <a:outerShdw blurRad="38100" dist="38100" dir="2700000" algn="tl">
                    <a:srgbClr val="000000">
                      <a:alpha val="43137"/>
                    </a:srgbClr>
                  </a:outerShdw>
                </a:effectLst>
              </a:rPr>
              <a:t>Display on Public Calendar           </a:t>
            </a:r>
            <a:r>
              <a:rPr lang="en-US" sz="1400" dirty="0" smtClean="0">
                <a:solidFill>
                  <a:schemeClr val="tx1"/>
                </a:solidFill>
              </a:rPr>
              <a:t>if you want the opportunity to post to the Volunteer Center </a:t>
            </a:r>
            <a:r>
              <a:rPr lang="en-US" sz="1400" dirty="0" smtClean="0">
                <a:solidFill>
                  <a:schemeClr val="tx1"/>
                </a:solidFill>
              </a:rPr>
              <a:t>Portal </a:t>
            </a:r>
            <a:endParaRPr lang="en-US" sz="1400" dirty="0" smtClean="0">
              <a:solidFill>
                <a:schemeClr val="tx1"/>
              </a:solidFill>
            </a:endParaRPr>
          </a:p>
        </p:txBody>
      </p:sp>
      <p:pic>
        <p:nvPicPr>
          <p:cNvPr id="3" name="Picture 2"/>
          <p:cNvPicPr>
            <a:picLocks noChangeAspect="1"/>
          </p:cNvPicPr>
          <p:nvPr/>
        </p:nvPicPr>
        <p:blipFill>
          <a:blip r:embed="rId6"/>
          <a:stretch>
            <a:fillRect/>
          </a:stretch>
        </p:blipFill>
        <p:spPr>
          <a:xfrm>
            <a:off x="165756" y="1926916"/>
            <a:ext cx="8812637" cy="4632504"/>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a:off x="10177565" y="5710931"/>
            <a:ext cx="362334" cy="243752"/>
          </a:xfrm>
          <a:prstGeom prst="rect">
            <a:avLst/>
          </a:prstGeom>
        </p:spPr>
      </p:pic>
      <p:cxnSp>
        <p:nvCxnSpPr>
          <p:cNvPr id="8" name="Curved Connector 7"/>
          <p:cNvCxnSpPr/>
          <p:nvPr/>
        </p:nvCxnSpPr>
        <p:spPr>
          <a:xfrm>
            <a:off x="8897815" y="4668715"/>
            <a:ext cx="442128" cy="12722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3586" y="334172"/>
            <a:ext cx="612584" cy="612743"/>
            <a:chOff x="7766071" y="3897022"/>
            <a:chExt cx="1225167" cy="1225486"/>
          </a:xfrm>
        </p:grpSpPr>
        <p:sp>
          <p:nvSpPr>
            <p:cNvPr id="15" name="TextBox 1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17"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0147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27</a:t>
            </a:fld>
            <a:endParaRPr lang="en-US"/>
          </a:p>
        </p:txBody>
      </p:sp>
      <p:pic>
        <p:nvPicPr>
          <p:cNvPr id="7" name="Picture 6"/>
          <p:cNvPicPr>
            <a:picLocks noChangeAspect="1"/>
          </p:cNvPicPr>
          <p:nvPr/>
        </p:nvPicPr>
        <p:blipFill>
          <a:blip r:embed="rId3"/>
          <a:stretch>
            <a:fillRect/>
          </a:stretch>
        </p:blipFill>
        <p:spPr>
          <a:xfrm>
            <a:off x="7902006" y="1560767"/>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20265" y="1559281"/>
            <a:ext cx="7781741"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Requirements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68220" y="1521362"/>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638" y="2045237"/>
            <a:ext cx="2995126"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Volunteer can </a:t>
            </a:r>
            <a:r>
              <a:rPr lang="en-US" sz="1400" dirty="0">
                <a:solidFill>
                  <a:schemeClr val="tx1"/>
                </a:solidFill>
                <a:effectLst>
                  <a:outerShdw blurRad="38100" dist="38100" dir="2700000" algn="tl">
                    <a:srgbClr val="000000">
                      <a:alpha val="43137"/>
                    </a:srgbClr>
                  </a:outerShdw>
                </a:effectLst>
              </a:rPr>
              <a:t>s</a:t>
            </a:r>
            <a:r>
              <a:rPr lang="en-US" sz="1400" dirty="0" smtClean="0">
                <a:solidFill>
                  <a:schemeClr val="tx1"/>
                </a:solidFill>
                <a:effectLst>
                  <a:outerShdw blurRad="38100" dist="38100" dir="2700000" algn="tl">
                    <a:srgbClr val="000000">
                      <a:alpha val="43137"/>
                    </a:srgbClr>
                  </a:outerShdw>
                </a:effectLst>
              </a:rPr>
              <a:t>chedule for this opportunity </a:t>
            </a:r>
            <a:r>
              <a:rPr lang="en-US" sz="1400" dirty="0" smtClean="0">
                <a:solidFill>
                  <a:schemeClr val="tx1"/>
                </a:solidFill>
              </a:rPr>
              <a:t>allows a volunteer to confirm the dates/shifts/positions they want to volunteer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Volunteer can log hours for this opportunity </a:t>
            </a:r>
            <a:r>
              <a:rPr lang="en-US" sz="1400" dirty="0" smtClean="0">
                <a:solidFill>
                  <a:schemeClr val="tx1"/>
                </a:solidFill>
              </a:rPr>
              <a:t>allows a volunteer to input their own time volunteered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Approval Required for volunteer application </a:t>
            </a:r>
            <a:r>
              <a:rPr lang="en-US" sz="1400" dirty="0" smtClean="0">
                <a:solidFill>
                  <a:schemeClr val="tx1"/>
                </a:solidFill>
              </a:rPr>
              <a:t>means your organization must review and approve the volunteers application  before they can volunteer</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Orientation/Training Required </a:t>
            </a:r>
            <a:r>
              <a:rPr lang="en-US" sz="1400" dirty="0" smtClean="0">
                <a:solidFill>
                  <a:schemeClr val="tx1"/>
                </a:solidFill>
              </a:rPr>
              <a:t>means the volunteer must have been marked as attended to a training session before scheduling that volunteer for the opportunity</a:t>
            </a:r>
          </a:p>
        </p:txBody>
      </p:sp>
      <p:pic>
        <p:nvPicPr>
          <p:cNvPr id="3" name="Picture 2"/>
          <p:cNvPicPr>
            <a:picLocks noChangeAspect="1"/>
          </p:cNvPicPr>
          <p:nvPr/>
        </p:nvPicPr>
        <p:blipFill>
          <a:blip r:embed="rId6"/>
          <a:stretch>
            <a:fillRect/>
          </a:stretch>
        </p:blipFill>
        <p:spPr>
          <a:xfrm>
            <a:off x="120265" y="1911437"/>
            <a:ext cx="8858128" cy="4656417"/>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120265" y="4344275"/>
            <a:ext cx="5463245" cy="2194637"/>
          </a:xfrm>
          <a:prstGeom prst="rect">
            <a:avLst/>
          </a:prstGeom>
          <a:solidFill>
            <a:schemeClr val="accent2"/>
          </a:solidFill>
          <a:ln>
            <a:solidFill>
              <a:srgbClr val="FFC000"/>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a:stretch>
            <a:fillRect/>
          </a:stretch>
        </p:blipFill>
        <p:spPr>
          <a:xfrm>
            <a:off x="5395091" y="5045899"/>
            <a:ext cx="3603310" cy="1046549"/>
          </a:xfrm>
          <a:prstGeom prst="rect">
            <a:avLst/>
          </a:prstGeom>
          <a:ln>
            <a:solidFill>
              <a:srgbClr val="FFC000"/>
            </a:solidFill>
          </a:ln>
          <a:effectLst>
            <a:outerShdw blurRad="292100" dist="139700" dir="2700000" algn="tl" rotWithShape="0">
              <a:srgbClr val="333333">
                <a:alpha val="65000"/>
              </a:srgbClr>
            </a:outerShdw>
          </a:effectLst>
        </p:spPr>
      </p:pic>
      <p:grpSp>
        <p:nvGrpSpPr>
          <p:cNvPr id="12" name="Group 11"/>
          <p:cNvGrpSpPr/>
          <p:nvPr/>
        </p:nvGrpSpPr>
        <p:grpSpPr>
          <a:xfrm>
            <a:off x="323586" y="294646"/>
            <a:ext cx="612584" cy="612743"/>
            <a:chOff x="7766071" y="3897022"/>
            <a:chExt cx="1225167" cy="1225486"/>
          </a:xfrm>
        </p:grpSpPr>
        <p:sp>
          <p:nvSpPr>
            <p:cNvPr id="13" name="TextBox 12"/>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73249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28</a:t>
            </a:fld>
            <a:endParaRPr lang="en-US"/>
          </a:p>
        </p:txBody>
      </p:sp>
      <p:pic>
        <p:nvPicPr>
          <p:cNvPr id="7" name="Picture 6"/>
          <p:cNvPicPr>
            <a:picLocks noChangeAspect="1"/>
          </p:cNvPicPr>
          <p:nvPr/>
        </p:nvPicPr>
        <p:blipFill>
          <a:blip r:embed="rId3"/>
          <a:stretch>
            <a:fillRect/>
          </a:stretch>
        </p:blipFill>
        <p:spPr>
          <a:xfrm>
            <a:off x="7902006" y="1560767"/>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29077" y="1559281"/>
            <a:ext cx="7672930"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Requirements, Application Forms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68220" y="1521362"/>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106950" y="2045943"/>
            <a:ext cx="299512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Add an </a:t>
            </a:r>
            <a:r>
              <a:rPr lang="en-US" sz="1400" dirty="0" smtClean="0">
                <a:solidFill>
                  <a:schemeClr val="tx1"/>
                </a:solidFill>
                <a:effectLst>
                  <a:outerShdw blurRad="38100" dist="38100" dir="2700000" algn="tl">
                    <a:srgbClr val="000000">
                      <a:alpha val="43137"/>
                    </a:srgbClr>
                  </a:outerShdw>
                </a:effectLst>
              </a:rPr>
              <a:t>Application Form </a:t>
            </a:r>
            <a:r>
              <a:rPr lang="en-US" sz="1400" dirty="0" smtClean="0">
                <a:solidFill>
                  <a:schemeClr val="tx1"/>
                </a:solidFill>
              </a:rPr>
              <a:t>to your Opportunity in </a:t>
            </a:r>
            <a:r>
              <a:rPr lang="en-US" sz="1400" dirty="0" smtClean="0">
                <a:solidFill>
                  <a:schemeClr val="tx1"/>
                </a:solidFill>
                <a:effectLst>
                  <a:outerShdw blurRad="38100" dist="38100" dir="2700000" algn="tl">
                    <a:srgbClr val="000000">
                      <a:alpha val="43137"/>
                    </a:srgbClr>
                  </a:outerShdw>
                </a:effectLst>
              </a:rPr>
              <a:t>Requirements</a:t>
            </a:r>
            <a:r>
              <a:rPr lang="en-US" sz="1400" dirty="0" smtClean="0">
                <a:solidFill>
                  <a:schemeClr val="tx1"/>
                </a:solidFill>
              </a:rPr>
              <a:t> to capture more info on your volunteers at signup</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Title your Form, and begin by adding fields that you want to capture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Adding a </a:t>
            </a:r>
            <a:r>
              <a:rPr lang="en-US" sz="1400" dirty="0" smtClean="0">
                <a:solidFill>
                  <a:schemeClr val="tx1"/>
                </a:solidFill>
                <a:effectLst>
                  <a:outerShdw blurRad="38100" dist="38100" dir="2700000" algn="tl">
                    <a:srgbClr val="000000">
                      <a:alpha val="43137"/>
                    </a:srgbClr>
                  </a:outerShdw>
                </a:effectLst>
              </a:rPr>
              <a:t>Custom Data Set</a:t>
            </a:r>
            <a:r>
              <a:rPr lang="en-US" sz="1400" dirty="0" smtClean="0">
                <a:solidFill>
                  <a:schemeClr val="tx1"/>
                </a:solidFill>
              </a:rPr>
              <a:t> from form fields allows you to insert the questions you created in </a:t>
            </a:r>
            <a:r>
              <a:rPr lang="en-US" sz="1400" dirty="0" smtClean="0">
                <a:solidFill>
                  <a:schemeClr val="tx1"/>
                </a:solidFill>
                <a:effectLst>
                  <a:outerShdw blurRad="38100" dist="38100" dir="2700000" algn="tl">
                    <a:srgbClr val="000000">
                      <a:alpha val="43137"/>
                    </a:srgbClr>
                  </a:outerShdw>
                </a:effectLst>
              </a:rPr>
              <a:t>Configurations</a:t>
            </a:r>
            <a:r>
              <a:rPr lang="en-US" sz="1400" dirty="0" smtClean="0">
                <a:solidFill>
                  <a:schemeClr val="tx1"/>
                </a:solidFill>
                <a:effectLst>
                  <a:outerShdw blurRad="38100" dist="38100" dir="2700000" algn="tl">
                    <a:srgbClr val="000000">
                      <a:alpha val="43137"/>
                    </a:srgbClr>
                  </a:outerShdw>
                </a:effectLst>
                <a:sym typeface="Wingdings" panose="05000000000000000000" pitchFamily="2" charset="2"/>
              </a:rPr>
              <a:t> Custom Data Sets </a:t>
            </a:r>
            <a:r>
              <a:rPr lang="en-US" sz="1400" dirty="0" smtClean="0">
                <a:solidFill>
                  <a:schemeClr val="tx1"/>
                </a:solidFill>
              </a:rPr>
              <a:t>and embed them in the opportunity application form</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also create your forms by opening the main menu and navigating to </a:t>
            </a: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accent4">
                  <a:lumMod val="50000"/>
                </a:schemeClr>
              </a:solidFill>
            </a:endParaRPr>
          </a:p>
          <a:p>
            <a:endParaRPr lang="en-US" sz="1400" dirty="0">
              <a:solidFill>
                <a:schemeClr val="accent4">
                  <a:lumMod val="50000"/>
                </a:schemeClr>
              </a:solidFill>
            </a:endParaRPr>
          </a:p>
        </p:txBody>
      </p:sp>
      <p:pic>
        <p:nvPicPr>
          <p:cNvPr id="8" name="Picture 7"/>
          <p:cNvPicPr>
            <a:picLocks noChangeAspect="1"/>
          </p:cNvPicPr>
          <p:nvPr/>
        </p:nvPicPr>
        <p:blipFill>
          <a:blip r:embed="rId6"/>
          <a:stretch>
            <a:fillRect/>
          </a:stretch>
        </p:blipFill>
        <p:spPr>
          <a:xfrm>
            <a:off x="229076" y="1926916"/>
            <a:ext cx="8833433" cy="4514471"/>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5495946" y="5535740"/>
            <a:ext cx="3528256" cy="925558"/>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10" name="Picture 9"/>
          <p:cNvPicPr>
            <a:picLocks noChangeAspect="1"/>
          </p:cNvPicPr>
          <p:nvPr/>
        </p:nvPicPr>
        <p:blipFill>
          <a:blip r:embed="rId8"/>
          <a:stretch>
            <a:fillRect/>
          </a:stretch>
        </p:blipFill>
        <p:spPr>
          <a:xfrm>
            <a:off x="5495946" y="4420845"/>
            <a:ext cx="3440323" cy="1094984"/>
          </a:xfrm>
          <a:prstGeom prst="roundRect">
            <a:avLst>
              <a:gd name="adj" fmla="val 8594"/>
            </a:avLst>
          </a:prstGeom>
          <a:solidFill>
            <a:srgbClr val="FFFFFF">
              <a:shade val="85000"/>
            </a:srgbClr>
          </a:solidFill>
          <a:ln>
            <a:solidFill>
              <a:srgbClr val="FFC000"/>
            </a:solidFill>
          </a:ln>
          <a:effectLst/>
        </p:spPr>
      </p:pic>
      <p:cxnSp>
        <p:nvCxnSpPr>
          <p:cNvPr id="14" name="Curved Connector 13"/>
          <p:cNvCxnSpPr/>
          <p:nvPr/>
        </p:nvCxnSpPr>
        <p:spPr>
          <a:xfrm rot="5400000" flipH="1" flipV="1">
            <a:off x="8120739" y="4776591"/>
            <a:ext cx="1879662" cy="69478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9"/>
          <a:stretch>
            <a:fillRect/>
          </a:stretch>
        </p:blipFill>
        <p:spPr>
          <a:xfrm>
            <a:off x="10470513" y="5962607"/>
            <a:ext cx="1230225" cy="602208"/>
          </a:xfrm>
          <a:prstGeom prst="rect">
            <a:avLst/>
          </a:prstGeom>
          <a:ln>
            <a:solidFill>
              <a:srgbClr val="FFC00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10"/>
          <a:stretch>
            <a:fillRect/>
          </a:stretch>
        </p:blipFill>
        <p:spPr>
          <a:xfrm>
            <a:off x="10339753" y="6145715"/>
            <a:ext cx="1484077" cy="190266"/>
          </a:xfrm>
          <a:prstGeom prst="rect">
            <a:avLst/>
          </a:prstGeom>
          <a:ln>
            <a:solidFill>
              <a:schemeClr val="tx1"/>
            </a:solidFill>
          </a:ln>
          <a:effectLst>
            <a:outerShdw blurRad="292100" dist="139700" dir="2700000" algn="tl" rotWithShape="0">
              <a:srgbClr val="333333">
                <a:alpha val="65000"/>
              </a:srgbClr>
            </a:outerShdw>
          </a:effectLst>
        </p:spPr>
      </p:pic>
      <p:grpSp>
        <p:nvGrpSpPr>
          <p:cNvPr id="19" name="Group 18"/>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73945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29</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Requirements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The last requirement we’ll cover is </a:t>
            </a:r>
            <a:r>
              <a:rPr lang="en-US" sz="1400" dirty="0" smtClean="0">
                <a:solidFill>
                  <a:schemeClr val="tx1"/>
                </a:solidFill>
                <a:effectLst>
                  <a:outerShdw blurRad="38100" dist="38100" dir="2700000" algn="tl">
                    <a:srgbClr val="000000">
                      <a:alpha val="43137"/>
                    </a:srgbClr>
                  </a:outerShdw>
                </a:effectLst>
              </a:rPr>
              <a:t>Auto Log Hours When Marked As Attended</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This relates to volunteer management and logging of volunteer hours. With this setting turned on, if you mark a volunteer’s attendance as “Attended” the system will auto log that volunteer’s shift hours so you do not need to manually put in how long they volunteered</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Auto Check Out Type </a:t>
            </a:r>
            <a:r>
              <a:rPr lang="en-US" sz="1400" dirty="0" smtClean="0">
                <a:solidFill>
                  <a:schemeClr val="tx1"/>
                </a:solidFill>
              </a:rPr>
              <a:t>will not be covered in this guide – it is a setting for an add on product called </a:t>
            </a:r>
            <a:r>
              <a:rPr lang="en-US" sz="1400" dirty="0" smtClean="0">
                <a:solidFill>
                  <a:schemeClr val="tx1"/>
                </a:solidFill>
                <a:effectLst>
                  <a:outerShdw blurRad="38100" dist="38100" dir="2700000" algn="tl">
                    <a:srgbClr val="000000">
                      <a:alpha val="43137"/>
                    </a:srgbClr>
                  </a:outerShdw>
                </a:effectLst>
              </a:rPr>
              <a:t>Time It! </a:t>
            </a:r>
            <a:r>
              <a:rPr lang="en-US" sz="1400" dirty="0" smtClean="0">
                <a:solidFill>
                  <a:schemeClr val="tx1"/>
                </a:solidFill>
              </a:rPr>
              <a:t>for volunteer check-in</a:t>
            </a:r>
          </a:p>
        </p:txBody>
      </p:sp>
      <p:pic>
        <p:nvPicPr>
          <p:cNvPr id="3" name="Picture 2"/>
          <p:cNvPicPr>
            <a:picLocks noChangeAspect="1"/>
          </p:cNvPicPr>
          <p:nvPr/>
        </p:nvPicPr>
        <p:blipFill>
          <a:blip r:embed="rId6"/>
          <a:stretch>
            <a:fillRect/>
          </a:stretch>
        </p:blipFill>
        <p:spPr>
          <a:xfrm>
            <a:off x="194684" y="2104177"/>
            <a:ext cx="8783710" cy="4617298"/>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a:off x="4777352" y="5136195"/>
            <a:ext cx="4201041" cy="1220155"/>
          </a:xfrm>
          <a:prstGeom prst="rect">
            <a:avLst/>
          </a:prstGeom>
          <a:ln>
            <a:solidFill>
              <a:schemeClr val="bg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a:off x="4822912" y="5852223"/>
            <a:ext cx="4109920" cy="504127"/>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a:off x="10080372" y="6231203"/>
            <a:ext cx="1009650" cy="523875"/>
          </a:xfrm>
          <a:prstGeom prst="rect">
            <a:avLst/>
          </a:prstGeom>
          <a:ln>
            <a:solidFill>
              <a:srgbClr val="FFC000"/>
            </a:solidFill>
          </a:ln>
          <a:effectLst>
            <a:outerShdw blurRad="292100" dist="139700" dir="2700000" algn="tl" rotWithShape="0">
              <a:srgbClr val="333333">
                <a:alpha val="65000"/>
              </a:srgbClr>
            </a:outerShdw>
          </a:effectLst>
        </p:spPr>
      </p:pic>
      <p:grpSp>
        <p:nvGrpSpPr>
          <p:cNvPr id="13" name="Group 12"/>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8180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a:t>
            </a:fld>
            <a:endParaRPr lang="en-US"/>
          </a:p>
        </p:txBody>
      </p:sp>
      <p:sp>
        <p:nvSpPr>
          <p:cNvPr id="5" name="object 4"/>
          <p:cNvSpPr txBox="1"/>
          <p:nvPr/>
        </p:nvSpPr>
        <p:spPr>
          <a:xfrm>
            <a:off x="2622261" y="1375507"/>
            <a:ext cx="4616450" cy="749300"/>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Testing</a:t>
            </a:r>
            <a:r>
              <a:rPr lang="en-US" sz="2400" spc="-125" dirty="0" smtClean="0">
                <a:solidFill>
                  <a:schemeClr val="accent4">
                    <a:lumMod val="50000"/>
                  </a:schemeClr>
                </a:solidFill>
                <a:latin typeface="Myriad Pro"/>
                <a:cs typeface="Myriad Pro"/>
              </a:rPr>
              <a:t>. </a:t>
            </a:r>
            <a:endParaRPr sz="2400" dirty="0">
              <a:solidFill>
                <a:srgbClr val="FF0000"/>
              </a:solidFill>
              <a:latin typeface="Myriad Pro"/>
              <a:cs typeface="Myriad Pro"/>
            </a:endParaRPr>
          </a:p>
        </p:txBody>
      </p:sp>
      <p:sp>
        <p:nvSpPr>
          <p:cNvPr id="6" name="object 19"/>
          <p:cNvSpPr txBox="1"/>
          <p:nvPr/>
        </p:nvSpPr>
        <p:spPr>
          <a:xfrm>
            <a:off x="1133479" y="2017565"/>
            <a:ext cx="8477246" cy="1781231"/>
          </a:xfrm>
          <a:prstGeom prst="rect">
            <a:avLst/>
          </a:prstGeom>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30000"/>
              </a:lnSpc>
            </a:pPr>
            <a:r>
              <a:rPr lang="en-US" altLang="en-US" sz="1600" dirty="0">
                <a:solidFill>
                  <a:schemeClr val="accent4">
                    <a:lumMod val="50000"/>
                  </a:schemeClr>
                </a:solidFill>
              </a:rPr>
              <a:t>If </a:t>
            </a:r>
            <a:r>
              <a:rPr lang="en-US" altLang="en-US" sz="1600" dirty="0" smtClean="0">
                <a:solidFill>
                  <a:schemeClr val="accent4">
                    <a:lumMod val="50000"/>
                  </a:schemeClr>
                </a:solidFill>
              </a:rPr>
              <a:t>you are a paying </a:t>
            </a:r>
            <a:r>
              <a:rPr lang="en-US" altLang="en-US" sz="1600" dirty="0" smtClean="0">
                <a:solidFill>
                  <a:schemeClr val="accent4">
                    <a:lumMod val="50000"/>
                  </a:schemeClr>
                </a:solidFill>
              </a:rPr>
              <a:t>Volunteer Center Fundly Connect </a:t>
            </a:r>
            <a:r>
              <a:rPr lang="en-US" altLang="en-US" sz="1600" dirty="0" smtClean="0">
                <a:solidFill>
                  <a:schemeClr val="accent4">
                    <a:lumMod val="50000"/>
                  </a:schemeClr>
                </a:solidFill>
              </a:rPr>
              <a:t>customer and </a:t>
            </a:r>
            <a:r>
              <a:rPr lang="en-US" altLang="en-US" sz="1600" dirty="0">
                <a:solidFill>
                  <a:schemeClr val="accent4">
                    <a:lumMod val="50000"/>
                  </a:schemeClr>
                </a:solidFill>
              </a:rPr>
              <a:t>want to test out </a:t>
            </a:r>
            <a:r>
              <a:rPr lang="en-US" altLang="en-US" sz="1600" dirty="0" smtClean="0">
                <a:solidFill>
                  <a:schemeClr val="accent4">
                    <a:lumMod val="50000"/>
                  </a:schemeClr>
                </a:solidFill>
              </a:rPr>
              <a:t>Agency account functionality </a:t>
            </a:r>
            <a:r>
              <a:rPr lang="en-US" altLang="en-US" sz="1600" dirty="0">
                <a:solidFill>
                  <a:schemeClr val="accent4">
                    <a:lumMod val="50000"/>
                  </a:schemeClr>
                </a:solidFill>
              </a:rPr>
              <a:t>on the Fundly </a:t>
            </a:r>
            <a:r>
              <a:rPr lang="en-US" altLang="en-US" sz="1600" dirty="0" smtClean="0">
                <a:solidFill>
                  <a:schemeClr val="accent4">
                    <a:lumMod val="50000"/>
                  </a:schemeClr>
                </a:solidFill>
              </a:rPr>
              <a:t>Connect demo </a:t>
            </a:r>
            <a:r>
              <a:rPr lang="en-US" altLang="en-US" sz="1600" dirty="0">
                <a:solidFill>
                  <a:schemeClr val="accent4">
                    <a:lumMod val="50000"/>
                  </a:schemeClr>
                </a:solidFill>
              </a:rPr>
              <a:t>site, please signup for </a:t>
            </a:r>
            <a:r>
              <a:rPr lang="en-US" altLang="en-US" sz="1600" dirty="0" smtClean="0">
                <a:solidFill>
                  <a:schemeClr val="accent4">
                    <a:lumMod val="50000"/>
                  </a:schemeClr>
                </a:solidFill>
              </a:rPr>
              <a:t>an nonprofit organization account at </a:t>
            </a:r>
            <a:r>
              <a:rPr lang="en-US" altLang="en-US" sz="1600" dirty="0" smtClean="0">
                <a:solidFill>
                  <a:schemeClr val="accent4">
                    <a:lumMod val="50000"/>
                  </a:schemeClr>
                </a:solidFill>
                <a:hlinkClick r:id="rId3"/>
              </a:rPr>
              <a:t>http://fundlyconnectdemo.com/site/acs</a:t>
            </a:r>
            <a:r>
              <a:rPr lang="en-US" altLang="en-US" sz="1600" dirty="0" smtClean="0">
                <a:solidFill>
                  <a:schemeClr val="accent4">
                    <a:lumMod val="50000"/>
                  </a:schemeClr>
                </a:solidFill>
              </a:rPr>
              <a:t>  </a:t>
            </a:r>
            <a:endParaRPr lang="en-US" altLang="en-US" sz="1600" dirty="0">
              <a:solidFill>
                <a:schemeClr val="accent4">
                  <a:lumMod val="50000"/>
                </a:schemeClr>
              </a:solidFill>
            </a:endParaRPr>
          </a:p>
          <a:p>
            <a:pPr>
              <a:lnSpc>
                <a:spcPct val="130000"/>
              </a:lnSpc>
            </a:pPr>
            <a:r>
              <a:rPr lang="en-US" altLang="en-US" sz="1600" dirty="0">
                <a:solidFill>
                  <a:schemeClr val="accent4">
                    <a:lumMod val="50000"/>
                  </a:schemeClr>
                </a:solidFill>
              </a:rPr>
              <a:t> </a:t>
            </a:r>
          </a:p>
          <a:p>
            <a:pPr>
              <a:lnSpc>
                <a:spcPct val="130000"/>
              </a:lnSpc>
            </a:pPr>
            <a:endParaRPr lang="en-US" altLang="en-US" sz="1600" dirty="0" smtClean="0">
              <a:solidFill>
                <a:schemeClr val="accent4">
                  <a:lumMod val="50000"/>
                </a:schemeClr>
              </a:solidFill>
            </a:endParaRPr>
          </a:p>
          <a:p>
            <a:pPr>
              <a:lnSpc>
                <a:spcPct val="130000"/>
              </a:lnSpc>
            </a:pPr>
            <a:r>
              <a:rPr lang="en-US" altLang="en-US" sz="1600" dirty="0" smtClean="0">
                <a:solidFill>
                  <a:schemeClr val="accent4">
                    <a:lumMod val="50000"/>
                  </a:schemeClr>
                </a:solidFill>
              </a:rPr>
              <a:t>*</a:t>
            </a:r>
            <a:r>
              <a:rPr lang="en-US" altLang="en-US" sz="1600" dirty="0" smtClean="0">
                <a:solidFill>
                  <a:schemeClr val="accent4">
                    <a:lumMod val="50000"/>
                  </a:schemeClr>
                </a:solidFill>
              </a:rPr>
              <a:t>Make sure to </a:t>
            </a:r>
            <a:r>
              <a:rPr lang="en-US" altLang="en-US" sz="1600" dirty="0" smtClean="0">
                <a:solidFill>
                  <a:schemeClr val="accent4">
                    <a:lumMod val="50000"/>
                  </a:schemeClr>
                </a:solidFill>
              </a:rPr>
              <a:t>“become a partner”</a:t>
            </a:r>
            <a:endParaRPr lang="en-US" altLang="en-US" sz="1600" dirty="0" smtClean="0">
              <a:solidFill>
                <a:schemeClr val="accent4">
                  <a:lumMod val="50000"/>
                </a:schemeClr>
              </a:solidFill>
            </a:endParaRPr>
          </a:p>
          <a:p>
            <a:pPr>
              <a:lnSpc>
                <a:spcPct val="130000"/>
              </a:lnSpc>
            </a:pPr>
            <a:r>
              <a:rPr lang="en-US" altLang="en-US" sz="1600" dirty="0" smtClean="0">
                <a:solidFill>
                  <a:schemeClr val="accent4">
                    <a:lumMod val="50000"/>
                  </a:schemeClr>
                </a:solidFill>
              </a:rPr>
              <a:t>*You will be sent credentials upon signup</a:t>
            </a:r>
          </a:p>
          <a:p>
            <a:pPr>
              <a:lnSpc>
                <a:spcPct val="130000"/>
              </a:lnSpc>
            </a:pPr>
            <a:r>
              <a:rPr lang="en-US" altLang="en-US" sz="1600" dirty="0" smtClean="0">
                <a:solidFill>
                  <a:schemeClr val="accent4">
                    <a:lumMod val="50000"/>
                  </a:schemeClr>
                </a:solidFill>
              </a:rPr>
              <a:t>*If you’d like to create a volunteer account you can do that as well</a:t>
            </a:r>
            <a:endParaRPr lang="en-US" altLang="en-US" sz="1600" dirty="0">
              <a:solidFill>
                <a:schemeClr val="accent4">
                  <a:lumMod val="50000"/>
                </a:schemeClr>
              </a:solidFill>
            </a:endParaRPr>
          </a:p>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400" dirty="0">
              <a:solidFill>
                <a:schemeClr val="accent4">
                  <a:lumMod val="50000"/>
                </a:schemeClr>
              </a:solidFill>
              <a:latin typeface="+mj-lt"/>
            </a:endParaRPr>
          </a:p>
        </p:txBody>
      </p:sp>
    </p:spTree>
    <p:extLst>
      <p:ext uri="{BB962C8B-B14F-4D97-AF65-F5344CB8AC3E}">
        <p14:creationId xmlns:p14="http://schemas.microsoft.com/office/powerpoint/2010/main" val="169097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30</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421201" y="1738029"/>
            <a:ext cx="7480806"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 Publish to Volunteer Center</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It’s time to </a:t>
            </a:r>
            <a:r>
              <a:rPr lang="en-US" sz="1400" dirty="0" smtClean="0">
                <a:solidFill>
                  <a:schemeClr val="tx1"/>
                </a:solidFill>
                <a:effectLst>
                  <a:outerShdw blurRad="38100" dist="38100" dir="2700000" algn="tl">
                    <a:srgbClr val="000000">
                      <a:alpha val="43137"/>
                    </a:srgbClr>
                  </a:outerShdw>
                </a:effectLst>
              </a:rPr>
              <a:t>Publish to the “Action Center</a:t>
            </a:r>
            <a:r>
              <a:rPr lang="en-US" sz="1400" dirty="0" smtClean="0">
                <a:solidFill>
                  <a:schemeClr val="tx1"/>
                </a:solidFill>
              </a:rPr>
              <a:t>” -  the Volunteer Center’s Public Portal</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are associated to more than one volunteer center using Fundly Connect it will show here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Programs that the Volunteer Center offers are optional selections that you may wish to associate your opportunity with</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status of your post will be listed here – Pending, Published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verify your associations and status with the Volunteer Center</a:t>
            </a:r>
          </a:p>
        </p:txBody>
      </p:sp>
      <p:pic>
        <p:nvPicPr>
          <p:cNvPr id="8" name="Picture 7"/>
          <p:cNvPicPr>
            <a:picLocks noChangeAspect="1"/>
          </p:cNvPicPr>
          <p:nvPr/>
        </p:nvPicPr>
        <p:blipFill>
          <a:blip r:embed="rId6"/>
          <a:stretch>
            <a:fillRect/>
          </a:stretch>
        </p:blipFill>
        <p:spPr>
          <a:xfrm>
            <a:off x="421201" y="2095294"/>
            <a:ext cx="8484666" cy="4590662"/>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7033516" y="2094126"/>
            <a:ext cx="1872351" cy="1177879"/>
          </a:xfrm>
          <a:prstGeom prst="rect">
            <a:avLst/>
          </a:prstGeom>
          <a:ln>
            <a:solidFill>
              <a:srgbClr val="FFC000"/>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a:stretch>
            <a:fillRect/>
          </a:stretch>
        </p:blipFill>
        <p:spPr>
          <a:xfrm>
            <a:off x="6974522" y="6329087"/>
            <a:ext cx="1985966" cy="392388"/>
          </a:xfrm>
          <a:prstGeom prst="rect">
            <a:avLst/>
          </a:prstGeom>
          <a:ln>
            <a:solidFill>
              <a:srgbClr val="FFC000"/>
            </a:solidFill>
          </a:ln>
          <a:effectLst>
            <a:outerShdw blurRad="292100" dist="139700" dir="2700000" algn="tl" rotWithShape="0">
              <a:srgbClr val="333333">
                <a:alpha val="65000"/>
              </a:srgbClr>
            </a:outerShdw>
          </a:effectLst>
        </p:spPr>
      </p:pic>
      <p:sp>
        <p:nvSpPr>
          <p:cNvPr id="14" name="Rectangle 13"/>
          <p:cNvSpPr/>
          <p:nvPr/>
        </p:nvSpPr>
        <p:spPr>
          <a:xfrm>
            <a:off x="502206" y="5476620"/>
            <a:ext cx="6096000" cy="36933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US" dirty="0" smtClean="0">
                <a:solidFill>
                  <a:schemeClr val="accent4">
                    <a:lumMod val="50000"/>
                  </a:schemeClr>
                </a:solidFill>
              </a:rPr>
              <a:t>Make sure the Volunteer Center is </a:t>
            </a:r>
            <a:endParaRPr lang="en-US" dirty="0">
              <a:solidFill>
                <a:schemeClr val="accent4">
                  <a:lumMod val="50000"/>
                </a:schemeClr>
              </a:solidFill>
            </a:endParaRPr>
          </a:p>
        </p:txBody>
      </p:sp>
      <p:pic>
        <p:nvPicPr>
          <p:cNvPr id="15" name="Picture 14"/>
          <p:cNvPicPr>
            <a:picLocks noChangeAspect="1"/>
          </p:cNvPicPr>
          <p:nvPr/>
        </p:nvPicPr>
        <p:blipFill>
          <a:blip r:embed="rId9"/>
          <a:stretch>
            <a:fillRect/>
          </a:stretch>
        </p:blipFill>
        <p:spPr>
          <a:xfrm>
            <a:off x="3872636" y="5513466"/>
            <a:ext cx="266700" cy="285750"/>
          </a:xfrm>
          <a:prstGeom prst="rect">
            <a:avLst/>
          </a:prstGeom>
        </p:spPr>
      </p:pic>
      <p:pic>
        <p:nvPicPr>
          <p:cNvPr id="17" name="Picture 16"/>
          <p:cNvPicPr>
            <a:picLocks noChangeAspect="1"/>
          </p:cNvPicPr>
          <p:nvPr/>
        </p:nvPicPr>
        <p:blipFill>
          <a:blip r:embed="rId10"/>
          <a:stretch>
            <a:fillRect/>
          </a:stretch>
        </p:blipFill>
        <p:spPr>
          <a:xfrm>
            <a:off x="421201" y="2731272"/>
            <a:ext cx="6258010" cy="2644009"/>
          </a:xfrm>
          <a:prstGeom prst="rect">
            <a:avLst/>
          </a:prstGeom>
          <a:ln>
            <a:solidFill>
              <a:srgbClr val="FFC00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1"/>
          <a:stretch>
            <a:fillRect/>
          </a:stretch>
        </p:blipFill>
        <p:spPr>
          <a:xfrm>
            <a:off x="9982200" y="6009518"/>
            <a:ext cx="989143" cy="319569"/>
          </a:xfrm>
          <a:prstGeom prst="rect">
            <a:avLst/>
          </a:prstGeom>
          <a:ln>
            <a:solidFill>
              <a:srgbClr val="FFC000"/>
            </a:solidFill>
          </a:ln>
          <a:effectLst>
            <a:outerShdw blurRad="292100" dist="139700" dir="2700000" algn="tl" rotWithShape="0">
              <a:srgbClr val="333333">
                <a:alpha val="65000"/>
              </a:srgbClr>
            </a:outerShdw>
          </a:effectLst>
        </p:spPr>
      </p:pic>
      <p:grpSp>
        <p:nvGrpSpPr>
          <p:cNvPr id="19" name="Group 18"/>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3662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31</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Basic Volunteer Opportunities–Opportunity </a:t>
            </a:r>
            <a:r>
              <a:rPr lang="en-US" sz="2400" spc="-125" dirty="0" smtClean="0">
                <a:solidFill>
                  <a:schemeClr val="accent4">
                    <a:lumMod val="50000"/>
                  </a:schemeClr>
                </a:solidFill>
                <a:latin typeface="Myriad Pro"/>
                <a:cs typeface="Myriad Pro"/>
              </a:rPr>
              <a:t>Posting</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107728" y="2146077"/>
            <a:ext cx="2995126"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Navigate to the Volunteer Center’s Public Portal</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Search All Opportunities</a:t>
            </a:r>
            <a:r>
              <a:rPr lang="en-US" sz="1400" dirty="0">
                <a:solidFill>
                  <a:schemeClr val="tx1"/>
                </a:solidFill>
              </a:rPr>
              <a:t> </a:t>
            </a:r>
            <a:r>
              <a:rPr lang="en-US" sz="1400" dirty="0" smtClean="0">
                <a:solidFill>
                  <a:schemeClr val="tx1"/>
                </a:solidFill>
              </a:rPr>
              <a:t>and View your opportunity </a:t>
            </a:r>
            <a:r>
              <a:rPr lang="en-US" sz="1400" dirty="0" smtClean="0">
                <a:solidFill>
                  <a:schemeClr val="tx1"/>
                </a:solidFill>
                <a:effectLst>
                  <a:outerShdw blurRad="38100" dist="38100" dir="2700000" algn="tl">
                    <a:srgbClr val="000000">
                      <a:alpha val="43137"/>
                    </a:srgbClr>
                  </a:outerShdw>
                </a:effectLst>
              </a:rPr>
              <a:t>Festival Concessions Volunteer</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Your opportunity has been successfully published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Some Volunteer Centers require approval when processing opportunities from their partner nonprofits. If this scenario exists, your opportunity posting will be ‘approved’ by the Volunteer Center and subsequently posted to the site once </a:t>
            </a:r>
            <a:r>
              <a:rPr lang="en-US" sz="1400" dirty="0" smtClean="0">
                <a:solidFill>
                  <a:schemeClr val="tx1"/>
                </a:solidFill>
              </a:rPr>
              <a:t>they have reviewed</a:t>
            </a:r>
            <a:endParaRPr lang="en-US" sz="1400" dirty="0" smtClean="0">
              <a:solidFill>
                <a:schemeClr val="tx1"/>
              </a:solidFill>
            </a:endParaRPr>
          </a:p>
        </p:txBody>
      </p:sp>
      <p:pic>
        <p:nvPicPr>
          <p:cNvPr id="17" name="Picture 16"/>
          <p:cNvPicPr>
            <a:picLocks noChangeAspect="1"/>
          </p:cNvPicPr>
          <p:nvPr/>
        </p:nvPicPr>
        <p:blipFill>
          <a:blip r:embed="rId6"/>
          <a:stretch>
            <a:fillRect/>
          </a:stretch>
        </p:blipFill>
        <p:spPr>
          <a:xfrm>
            <a:off x="4510668" y="2104177"/>
            <a:ext cx="4524435" cy="3858083"/>
          </a:xfrm>
          <a:prstGeom prst="rect">
            <a:avLst/>
          </a:prstGeom>
          <a:ln>
            <a:solidFill>
              <a:srgbClr val="FFC00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a:stretch>
            <a:fillRect/>
          </a:stretch>
        </p:blipFill>
        <p:spPr>
          <a:xfrm>
            <a:off x="132324" y="2104178"/>
            <a:ext cx="4305719" cy="1832317"/>
          </a:xfrm>
          <a:prstGeom prst="rect">
            <a:avLst/>
          </a:prstGeom>
          <a:ln>
            <a:solidFill>
              <a:srgbClr val="FFC00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4216291" y="3702993"/>
            <a:ext cx="370272" cy="272259"/>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grpSp>
        <p:nvGrpSpPr>
          <p:cNvPr id="12" name="Group 11"/>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3</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3280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Advanced Opportunities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250229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4" y="0"/>
            <a:ext cx="12192001" cy="5158154"/>
          </a:xfrm>
          <a:prstGeom prst="rect">
            <a:avLst/>
          </a:prstGeom>
        </p:spPr>
      </p:pic>
      <p:pic>
        <p:nvPicPr>
          <p:cNvPr id="15" name="Picture 14"/>
          <p:cNvPicPr>
            <a:picLocks noChangeAspect="1"/>
          </p:cNvPicPr>
          <p:nvPr/>
        </p:nvPicPr>
        <p:blipFill>
          <a:blip r:embed="rId3"/>
          <a:stretch>
            <a:fillRect/>
          </a:stretch>
        </p:blipFill>
        <p:spPr>
          <a:xfrm>
            <a:off x="105934" y="2152884"/>
            <a:ext cx="8941097" cy="3275505"/>
          </a:xfrm>
          <a:prstGeom prst="rect">
            <a:avLst/>
          </a:prstGeom>
          <a:ln>
            <a:solidFill>
              <a:srgbClr val="FFC000"/>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E73B8E3D-0BBB-433A-ACCE-E05C68EA98F3}" type="slidenum">
              <a:rPr lang="en-US" smtClean="0"/>
              <a:t>33</a:t>
            </a:fld>
            <a:endParaRPr lang="en-US"/>
          </a:p>
        </p:txBody>
      </p:sp>
      <p:pic>
        <p:nvPicPr>
          <p:cNvPr id="7" name="Picture 6"/>
          <p:cNvPicPr>
            <a:picLocks noChangeAspect="1"/>
          </p:cNvPicPr>
          <p:nvPr/>
        </p:nvPicPr>
        <p:blipFill>
          <a:blip r:embed="rId4"/>
          <a:stretch>
            <a:fillRect/>
          </a:stretch>
        </p:blipFill>
        <p:spPr>
          <a:xfrm>
            <a:off x="7902006" y="1786735"/>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105935" y="1785632"/>
            <a:ext cx="7796072"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Volunteer Opportunities - Basic Info</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6"/>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638" y="2190539"/>
            <a:ext cx="2995126" cy="37548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Advanced Opportunities include advanced scheduling and shifts, as well as multi locations</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Create another opportunity similar to the first one, but create one that will have shifts, weekly recurrences, multi locations, and multi positions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Go through Requirements like we did in </a:t>
            </a:r>
            <a:r>
              <a:rPr lang="en-US" sz="1400" dirty="0" smtClean="0">
                <a:solidFill>
                  <a:schemeClr val="tx1"/>
                </a:solidFill>
                <a:effectLst>
                  <a:outerShdw blurRad="38100" dist="38100" dir="2700000" algn="tl">
                    <a:srgbClr val="000000">
                      <a:alpha val="43137"/>
                    </a:srgbClr>
                  </a:outerShdw>
                </a:effectLst>
              </a:rPr>
              <a:t>Basic Opportunities </a:t>
            </a:r>
            <a:r>
              <a:rPr lang="en-US" sz="1400" dirty="0" smtClean="0">
                <a:solidFill>
                  <a:schemeClr val="tx1"/>
                </a:solidFill>
              </a:rPr>
              <a:t>and move on to Step 3 to fill out your scheduling and shift information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Try using a different application form for this opportunity</a:t>
            </a:r>
          </a:p>
        </p:txBody>
      </p:sp>
      <p:pic>
        <p:nvPicPr>
          <p:cNvPr id="14" name="Picture 13"/>
          <p:cNvPicPr>
            <a:picLocks noChangeAspect="1"/>
          </p:cNvPicPr>
          <p:nvPr/>
        </p:nvPicPr>
        <p:blipFill>
          <a:blip r:embed="rId7"/>
          <a:stretch>
            <a:fillRect/>
          </a:stretch>
        </p:blipFill>
        <p:spPr>
          <a:xfrm>
            <a:off x="3047495" y="2061041"/>
            <a:ext cx="1554228" cy="803457"/>
          </a:xfrm>
          <a:prstGeom prst="rect">
            <a:avLst/>
          </a:prstGeom>
          <a:ln>
            <a:solidFill>
              <a:srgbClr val="FFC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a:off x="2940006" y="2432531"/>
            <a:ext cx="1769206" cy="261770"/>
          </a:xfrm>
          <a:prstGeom prst="rect">
            <a:avLst/>
          </a:prstGeom>
          <a:ln>
            <a:solidFill>
              <a:srgbClr val="FFC000"/>
            </a:solidFill>
          </a:ln>
          <a:effectLst>
            <a:outerShdw blurRad="292100" dist="139700" dir="2700000" algn="tl" rotWithShape="0">
              <a:srgbClr val="333333">
                <a:alpha val="65000"/>
              </a:srgbClr>
            </a:outerShdw>
          </a:effectLst>
        </p:spPr>
      </p:pic>
      <p:sp>
        <p:nvSpPr>
          <p:cNvPr id="20" name="Plus 19"/>
          <p:cNvSpPr/>
          <p:nvPr/>
        </p:nvSpPr>
        <p:spPr>
          <a:xfrm>
            <a:off x="1972898" y="4308785"/>
            <a:ext cx="181906" cy="16745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23"/>
          <p:cNvSpPr/>
          <p:nvPr/>
        </p:nvSpPr>
        <p:spPr>
          <a:xfrm>
            <a:off x="5890723" y="3208373"/>
            <a:ext cx="205273" cy="17424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23586" y="316819"/>
            <a:ext cx="612584" cy="612743"/>
            <a:chOff x="7766071" y="3897022"/>
            <a:chExt cx="1225167" cy="1225486"/>
          </a:xfrm>
        </p:grpSpPr>
        <p:sp>
          <p:nvSpPr>
            <p:cNvPr id="19" name="TextBox 18"/>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4</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9764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4"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34</a:t>
            </a:fld>
            <a:endParaRPr lang="en-US"/>
          </a:p>
        </p:txBody>
      </p:sp>
      <p:pic>
        <p:nvPicPr>
          <p:cNvPr id="7" name="Picture 6"/>
          <p:cNvPicPr>
            <a:picLocks noChangeAspect="1"/>
          </p:cNvPicPr>
          <p:nvPr/>
        </p:nvPicPr>
        <p:blipFill>
          <a:blip r:embed="rId3"/>
          <a:stretch>
            <a:fillRect/>
          </a:stretch>
        </p:blipFill>
        <p:spPr>
          <a:xfrm>
            <a:off x="7902006" y="1786735"/>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05935" y="1785632"/>
            <a:ext cx="7796072"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Volunteer Opportunities - </a:t>
            </a:r>
            <a:r>
              <a:rPr lang="en-US" sz="2400" spc="-125" dirty="0" smtClean="0">
                <a:solidFill>
                  <a:schemeClr val="accent4">
                    <a:lumMod val="50000"/>
                  </a:schemeClr>
                </a:solidFill>
                <a:latin typeface="Myriad Pro"/>
                <a:cs typeface="Myriad Pro"/>
              </a:rPr>
              <a:t>Requirements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638" y="2190539"/>
            <a:ext cx="2995126"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In this opportunity we’ve turned off</a:t>
            </a:r>
          </a:p>
          <a:p>
            <a:r>
              <a:rPr lang="en-US" sz="1400" dirty="0" smtClean="0">
                <a:solidFill>
                  <a:schemeClr val="tx1"/>
                </a:solidFill>
              </a:rPr>
              <a:t>       meaning that when a team captain</a:t>
            </a:r>
            <a:br>
              <a:rPr lang="en-US" sz="1400" dirty="0" smtClean="0">
                <a:solidFill>
                  <a:schemeClr val="tx1"/>
                </a:solidFill>
              </a:rPr>
            </a:br>
            <a:r>
              <a:rPr lang="en-US" sz="1400" dirty="0" smtClean="0">
                <a:solidFill>
                  <a:schemeClr val="tx1"/>
                </a:solidFill>
              </a:rPr>
              <a:t>       applies a team to volunteer, </a:t>
            </a:r>
            <a:br>
              <a:rPr lang="en-US" sz="1400" dirty="0" smtClean="0">
                <a:solidFill>
                  <a:schemeClr val="tx1"/>
                </a:solidFill>
              </a:rPr>
            </a:br>
            <a:r>
              <a:rPr lang="en-US" sz="1400" dirty="0" smtClean="0">
                <a:solidFill>
                  <a:schemeClr val="tx1"/>
                </a:solidFill>
              </a:rPr>
              <a:t>       he/she does not need to insert the </a:t>
            </a:r>
            <a:br>
              <a:rPr lang="en-US" sz="1400" dirty="0" smtClean="0">
                <a:solidFill>
                  <a:schemeClr val="tx1"/>
                </a:solidFill>
              </a:rPr>
            </a:br>
            <a:r>
              <a:rPr lang="en-US" sz="1400" dirty="0" smtClean="0">
                <a:solidFill>
                  <a:schemeClr val="tx1"/>
                </a:solidFill>
              </a:rPr>
              <a:t>       names and emails of others on the </a:t>
            </a:r>
            <a:br>
              <a:rPr lang="en-US" sz="1400" dirty="0" smtClean="0">
                <a:solidFill>
                  <a:schemeClr val="tx1"/>
                </a:solidFill>
              </a:rPr>
            </a:br>
            <a:r>
              <a:rPr lang="en-US" sz="1400" dirty="0" smtClean="0">
                <a:solidFill>
                  <a:schemeClr val="tx1"/>
                </a:solidFill>
              </a:rPr>
              <a:t>       team</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We’ve also made it so Volunteers can schedule and log hours for the opportunity, but we are requiring approval of volunteer applications</a:t>
            </a:r>
            <a:endParaRPr lang="en-US" sz="1400" dirty="0" smtClean="0">
              <a:solidFill>
                <a:schemeClr val="tx1"/>
              </a:solidFill>
            </a:endParaRPr>
          </a:p>
        </p:txBody>
      </p:sp>
      <p:grpSp>
        <p:nvGrpSpPr>
          <p:cNvPr id="17" name="Group 16"/>
          <p:cNvGrpSpPr/>
          <p:nvPr/>
        </p:nvGrpSpPr>
        <p:grpSpPr>
          <a:xfrm>
            <a:off x="323586" y="316819"/>
            <a:ext cx="612584" cy="612743"/>
            <a:chOff x="7766071" y="3897022"/>
            <a:chExt cx="1225167" cy="1225486"/>
          </a:xfrm>
        </p:grpSpPr>
        <p:sp>
          <p:nvSpPr>
            <p:cNvPr id="19" name="TextBox 18"/>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4</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3" name="Picture 2"/>
          <p:cNvPicPr>
            <a:picLocks noChangeAspect="1"/>
          </p:cNvPicPr>
          <p:nvPr/>
        </p:nvPicPr>
        <p:blipFill>
          <a:blip r:embed="rId6"/>
          <a:stretch>
            <a:fillRect/>
          </a:stretch>
        </p:blipFill>
        <p:spPr>
          <a:xfrm>
            <a:off x="105935" y="2162673"/>
            <a:ext cx="8885066" cy="4196333"/>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a:off x="9716494" y="2480807"/>
            <a:ext cx="2297988" cy="175385"/>
          </a:xfrm>
          <a:prstGeom prst="rect">
            <a:avLst/>
          </a:prstGeom>
          <a:ln>
            <a:solidFill>
              <a:srgbClr val="FFC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105935" y="4317558"/>
            <a:ext cx="4532926" cy="1993506"/>
          </a:xfrm>
          <a:prstGeom prst="rect">
            <a:avLst/>
          </a:prstGeom>
          <a:ln>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34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3" y="0"/>
            <a:ext cx="12192001" cy="5158154"/>
          </a:xfrm>
          <a:prstGeom prst="rect">
            <a:avLst/>
          </a:prstGeom>
        </p:spPr>
      </p:pic>
      <p:pic>
        <p:nvPicPr>
          <p:cNvPr id="10" name="Picture 9"/>
          <p:cNvPicPr>
            <a:picLocks noChangeAspect="1"/>
          </p:cNvPicPr>
          <p:nvPr/>
        </p:nvPicPr>
        <p:blipFill>
          <a:blip r:embed="rId3"/>
          <a:stretch>
            <a:fillRect/>
          </a:stretch>
        </p:blipFill>
        <p:spPr>
          <a:xfrm>
            <a:off x="262205" y="2138598"/>
            <a:ext cx="8819207" cy="4026160"/>
          </a:xfrm>
          <a:prstGeom prst="rect">
            <a:avLst/>
          </a:prstGeom>
          <a:ln>
            <a:solidFill>
              <a:srgbClr val="FFC000"/>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E73B8E3D-0BBB-433A-ACCE-E05C68EA98F3}" type="slidenum">
              <a:rPr lang="en-US" smtClean="0"/>
              <a:t>35</a:t>
            </a:fld>
            <a:endParaRPr lang="en-US"/>
          </a:p>
        </p:txBody>
      </p:sp>
      <p:pic>
        <p:nvPicPr>
          <p:cNvPr id="7" name="Picture 6"/>
          <p:cNvPicPr>
            <a:picLocks noChangeAspect="1"/>
          </p:cNvPicPr>
          <p:nvPr/>
        </p:nvPicPr>
        <p:blipFill>
          <a:blip r:embed="rId4"/>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262205" y="1738029"/>
            <a:ext cx="7639801"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Volunteer Opportunities– Scheduling and Shift</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6"/>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181322" y="2145579"/>
            <a:ext cx="2901438"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Select the scheduling for your first location:  </a:t>
            </a:r>
            <a:r>
              <a:rPr lang="en-US" sz="1400" b="1" dirty="0" smtClean="0">
                <a:solidFill>
                  <a:schemeClr val="tx1"/>
                </a:solidFill>
              </a:rPr>
              <a:t>Main Stage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This event is Weekly, every Friday from 2/20/16-2/20/17</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Once you input your schedule it is time to create shifts for your positions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Create a Morning and Afternoon Shift for this location and input the number of volunteers needed by position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Repeat for second location: </a:t>
            </a:r>
            <a:r>
              <a:rPr lang="en-US" sz="1400" b="1" dirty="0" smtClean="0">
                <a:solidFill>
                  <a:schemeClr val="tx1"/>
                </a:solidFill>
              </a:rPr>
              <a:t>West Stage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should have 2 schedules with 2 positions, and 2 shifts for each, then go </a:t>
            </a:r>
            <a:r>
              <a:rPr lang="en-US" sz="1400" dirty="0" smtClean="0">
                <a:solidFill>
                  <a:schemeClr val="tx1"/>
                </a:solidFill>
                <a:effectLst>
                  <a:outerShdw blurRad="38100" dist="38100" dir="2700000" algn="tl">
                    <a:srgbClr val="000000">
                      <a:alpha val="43137"/>
                    </a:srgbClr>
                  </a:outerShdw>
                </a:effectLst>
              </a:rPr>
              <a:t>Publish!</a:t>
            </a:r>
          </a:p>
        </p:txBody>
      </p:sp>
      <p:pic>
        <p:nvPicPr>
          <p:cNvPr id="8" name="Picture 7"/>
          <p:cNvPicPr>
            <a:picLocks noChangeAspect="1"/>
          </p:cNvPicPr>
          <p:nvPr/>
        </p:nvPicPr>
        <p:blipFill>
          <a:blip r:embed="rId7"/>
          <a:stretch>
            <a:fillRect/>
          </a:stretch>
        </p:blipFill>
        <p:spPr>
          <a:xfrm>
            <a:off x="4807390" y="3954542"/>
            <a:ext cx="3833731" cy="1802710"/>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5064255" y="5022163"/>
            <a:ext cx="3797012" cy="1802051"/>
          </a:xfrm>
          <a:prstGeom prst="rect">
            <a:avLst/>
          </a:prstGeom>
          <a:ln>
            <a:solidFill>
              <a:srgbClr val="FFC000"/>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a:stretch>
            <a:fillRect/>
          </a:stretch>
        </p:blipFill>
        <p:spPr>
          <a:xfrm>
            <a:off x="1321811" y="2765191"/>
            <a:ext cx="1760444" cy="290286"/>
          </a:xfrm>
          <a:prstGeom prst="rect">
            <a:avLst/>
          </a:prstGeom>
          <a:ln>
            <a:solidFill>
              <a:srgbClr val="FFC000"/>
            </a:solidFill>
          </a:ln>
          <a:effectLst>
            <a:outerShdw blurRad="292100" dist="139700" dir="2700000" algn="tl" rotWithShape="0">
              <a:srgbClr val="333333">
                <a:alpha val="65000"/>
              </a:srgbClr>
            </a:outerShdw>
          </a:effectLst>
        </p:spPr>
      </p:pic>
      <p:grpSp>
        <p:nvGrpSpPr>
          <p:cNvPr id="13" name="Group 12"/>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4</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86575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3"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36</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Advanced Opportunities–Opportunity </a:t>
            </a:r>
            <a:r>
              <a:rPr lang="en-US" sz="2400" spc="-125" dirty="0" smtClean="0">
                <a:solidFill>
                  <a:schemeClr val="accent4">
                    <a:lumMod val="50000"/>
                  </a:schemeClr>
                </a:solidFill>
                <a:latin typeface="Myriad Pro"/>
                <a:cs typeface="Myriad Pro"/>
              </a:rPr>
              <a:t>Posting</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97638" y="2186933"/>
            <a:ext cx="2995126" cy="31085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Now view </a:t>
            </a:r>
            <a:r>
              <a:rPr lang="en-US" sz="1400" dirty="0" smtClean="0">
                <a:solidFill>
                  <a:schemeClr val="tx1"/>
                </a:solidFill>
                <a:effectLst>
                  <a:outerShdw blurRad="38100" dist="38100" dir="2700000" algn="tl">
                    <a:srgbClr val="000000">
                      <a:alpha val="43137"/>
                    </a:srgbClr>
                  </a:outerShdw>
                </a:effectLst>
              </a:rPr>
              <a:t>Festival </a:t>
            </a:r>
            <a:r>
              <a:rPr lang="en-US" sz="1400" dirty="0" smtClean="0">
                <a:solidFill>
                  <a:schemeClr val="tx1"/>
                </a:solidFill>
                <a:effectLst>
                  <a:outerShdw blurRad="38100" dist="38100" dir="2700000" algn="tl">
                    <a:srgbClr val="000000">
                      <a:alpha val="43137"/>
                    </a:srgbClr>
                  </a:outerShdw>
                </a:effectLst>
              </a:rPr>
              <a:t>Garbage Cleanup </a:t>
            </a:r>
            <a:r>
              <a:rPr lang="en-US" sz="1400" dirty="0" smtClean="0">
                <a:solidFill>
                  <a:schemeClr val="tx1"/>
                </a:solidFill>
              </a:rPr>
              <a:t>Opportunity</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Notice for the </a:t>
            </a:r>
            <a:r>
              <a:rPr lang="en-US" sz="1400" dirty="0" smtClean="0">
                <a:solidFill>
                  <a:schemeClr val="tx1"/>
                </a:solidFill>
                <a:effectLst>
                  <a:outerShdw blurRad="38100" dist="38100" dir="2700000" algn="tl">
                    <a:srgbClr val="000000">
                      <a:alpha val="43137"/>
                    </a:srgbClr>
                  </a:outerShdw>
                </a:effectLst>
              </a:rPr>
              <a:t>advanced</a:t>
            </a:r>
            <a:r>
              <a:rPr lang="en-US" sz="1400" dirty="0" smtClean="0">
                <a:solidFill>
                  <a:schemeClr val="tx1"/>
                </a:solidFill>
              </a:rPr>
              <a:t> opportunity there are multiple venues/schedules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volunteer can message the coordinator from this screen and review the opportunity details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All of the Opportunity Details you setup </a:t>
            </a:r>
            <a:r>
              <a:rPr lang="en-US" sz="1400" dirty="0" smtClean="0">
                <a:solidFill>
                  <a:schemeClr val="tx1"/>
                </a:solidFill>
              </a:rPr>
              <a:t>earlier show </a:t>
            </a:r>
            <a:r>
              <a:rPr lang="en-US" sz="1400" dirty="0" smtClean="0">
                <a:solidFill>
                  <a:schemeClr val="tx1"/>
                </a:solidFill>
              </a:rPr>
              <a:t>up on the Volunteer Center’s public site</a:t>
            </a:r>
          </a:p>
        </p:txBody>
      </p:sp>
      <p:pic>
        <p:nvPicPr>
          <p:cNvPr id="5" name="Picture 4"/>
          <p:cNvPicPr>
            <a:picLocks noChangeAspect="1"/>
          </p:cNvPicPr>
          <p:nvPr/>
        </p:nvPicPr>
        <p:blipFill>
          <a:blip r:embed="rId6"/>
          <a:stretch>
            <a:fillRect/>
          </a:stretch>
        </p:blipFill>
        <p:spPr>
          <a:xfrm>
            <a:off x="176801" y="2145579"/>
            <a:ext cx="4367403" cy="1978552"/>
          </a:xfrm>
          <a:prstGeom prst="rect">
            <a:avLst/>
          </a:prstGeom>
          <a:ln>
            <a:solidFill>
              <a:srgbClr val="FFC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4609799" y="2129188"/>
            <a:ext cx="4448572" cy="3777090"/>
          </a:xfrm>
          <a:prstGeom prst="rect">
            <a:avLst/>
          </a:prstGeom>
          <a:ln>
            <a:solidFill>
              <a:srgbClr val="FFC00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4289073" y="3951798"/>
            <a:ext cx="341855" cy="209614"/>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8" name="Picture 7"/>
          <p:cNvPicPr>
            <a:picLocks noChangeAspect="1"/>
          </p:cNvPicPr>
          <p:nvPr/>
        </p:nvPicPr>
        <p:blipFill>
          <a:blip r:embed="rId9"/>
          <a:stretch>
            <a:fillRect/>
          </a:stretch>
        </p:blipFill>
        <p:spPr>
          <a:xfrm>
            <a:off x="638909" y="4199412"/>
            <a:ext cx="3650164" cy="1648461"/>
          </a:xfrm>
          <a:prstGeom prst="rect">
            <a:avLst/>
          </a:prstGeom>
          <a:ln>
            <a:solidFill>
              <a:srgbClr val="FFC000"/>
            </a:solidFill>
          </a:ln>
          <a:effectLst>
            <a:outerShdw blurRad="292100" dist="139700" dir="2700000" algn="tl" rotWithShape="0">
              <a:srgbClr val="333333">
                <a:alpha val="65000"/>
              </a:srgbClr>
            </a:outerShdw>
          </a:effectLst>
        </p:spPr>
      </p:pic>
      <p:cxnSp>
        <p:nvCxnSpPr>
          <p:cNvPr id="10" name="Straight Arrow Connector 9"/>
          <p:cNvCxnSpPr/>
          <p:nvPr/>
        </p:nvCxnSpPr>
        <p:spPr>
          <a:xfrm flipV="1">
            <a:off x="2640563" y="4028799"/>
            <a:ext cx="0" cy="3818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3586" y="316819"/>
            <a:ext cx="612584" cy="612743"/>
            <a:chOff x="7766071" y="3897022"/>
            <a:chExt cx="1225167" cy="1225486"/>
          </a:xfrm>
        </p:grpSpPr>
        <p:sp>
          <p:nvSpPr>
            <p:cNvPr id="15" name="TextBox 1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4</a:t>
              </a:r>
              <a:endParaRPr lang="en-US" sz="2100" b="1" kern="0" dirty="0">
                <a:solidFill>
                  <a:schemeClr val="accent2"/>
                </a:solidFill>
                <a:latin typeface="Lato Regular"/>
                <a:cs typeface="Lato Regular"/>
              </a:endParaRPr>
            </a:p>
          </p:txBody>
        </p:sp>
        <p:sp>
          <p:nvSpPr>
            <p:cNvPr id="17"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5549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Scenario 1</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544848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6678" y="0"/>
            <a:ext cx="12192001" cy="5158154"/>
          </a:xfrm>
          <a:prstGeom prst="rect">
            <a:avLst/>
          </a:prstGeom>
        </p:spPr>
      </p:pic>
      <p:pic>
        <p:nvPicPr>
          <p:cNvPr id="5" name="Picture 4"/>
          <p:cNvPicPr>
            <a:picLocks noChangeAspect="1"/>
          </p:cNvPicPr>
          <p:nvPr/>
        </p:nvPicPr>
        <p:blipFill>
          <a:blip r:embed="rId3"/>
          <a:stretch>
            <a:fillRect/>
          </a:stretch>
        </p:blipFill>
        <p:spPr>
          <a:xfrm>
            <a:off x="220135" y="2103624"/>
            <a:ext cx="6905587" cy="2518161"/>
          </a:xfrm>
          <a:prstGeom prst="rect">
            <a:avLst/>
          </a:prstGeom>
          <a:ln>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E73B8E3D-0BBB-433A-ACCE-E05C68EA98F3}" type="slidenum">
              <a:rPr lang="en-US" smtClean="0"/>
              <a:t>38</a:t>
            </a:fld>
            <a:endParaRPr lang="en-US"/>
          </a:p>
        </p:txBody>
      </p:sp>
      <p:pic>
        <p:nvPicPr>
          <p:cNvPr id="7" name="Picture 6"/>
          <p:cNvPicPr>
            <a:picLocks noChangeAspect="1"/>
          </p:cNvPicPr>
          <p:nvPr/>
        </p:nvPicPr>
        <p:blipFill>
          <a:blip r:embed="rId4"/>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220135" y="1738029"/>
            <a:ext cx="7681871"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#1</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6"/>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34608" y="2203772"/>
            <a:ext cx="2995126" cy="418576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Mike has been finding volunteer opportunities through the volunteer center for many years. He is excited for a new dashboard and the ability to better manage his volunteer calendar</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Mike is very selective with the organizations he works with and has affinities for music and environmental preservation</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Mike also leads a team of accounting volunteers, The CPAs </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He sees an opportunity on the Volunteer Center Portal to volunteer at an upcoming festival that your nonprofit is sponsoring…</a:t>
            </a:r>
          </a:p>
        </p:txBody>
      </p:sp>
      <p:grpSp>
        <p:nvGrpSpPr>
          <p:cNvPr id="12" name="Group 11"/>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5</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6" name="Picture 5"/>
          <p:cNvPicPr>
            <a:picLocks noChangeAspect="1"/>
          </p:cNvPicPr>
          <p:nvPr/>
        </p:nvPicPr>
        <p:blipFill>
          <a:blip r:embed="rId7"/>
          <a:stretch>
            <a:fillRect/>
          </a:stretch>
        </p:blipFill>
        <p:spPr>
          <a:xfrm>
            <a:off x="220135" y="4820331"/>
            <a:ext cx="7576488" cy="1784646"/>
          </a:xfrm>
          <a:prstGeom prst="rect">
            <a:avLst/>
          </a:prstGeom>
          <a:ln>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654" y="2097798"/>
            <a:ext cx="1646882" cy="252251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0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39</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#1 - Volunteer Application </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5514" y="2174453"/>
            <a:ext cx="3019374" cy="28931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tx1"/>
                </a:solidFill>
              </a:rPr>
              <a:t>1. Mike views </a:t>
            </a:r>
            <a:r>
              <a:rPr lang="en-US" sz="1400" dirty="0" smtClean="0">
                <a:solidFill>
                  <a:schemeClr val="tx1"/>
                </a:solidFill>
              </a:rPr>
              <a:t>your opportunity on the Volunteer Center </a:t>
            </a:r>
            <a:r>
              <a:rPr lang="en-US" sz="1400" dirty="0" smtClean="0">
                <a:solidFill>
                  <a:schemeClr val="tx1"/>
                </a:solidFill>
              </a:rPr>
              <a:t>Portal and it looks like a perfect fit</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r>
              <a:rPr lang="en-US" sz="1400" dirty="0" smtClean="0">
                <a:solidFill>
                  <a:schemeClr val="tx1"/>
                </a:solidFill>
              </a:rPr>
              <a:t>2. </a:t>
            </a:r>
            <a:r>
              <a:rPr lang="en-US" sz="1400" dirty="0" smtClean="0">
                <a:solidFill>
                  <a:schemeClr val="tx1"/>
                </a:solidFill>
              </a:rPr>
              <a:t>Mike clicks </a:t>
            </a:r>
            <a:r>
              <a:rPr lang="en-US" sz="1400" dirty="0" smtClean="0">
                <a:solidFill>
                  <a:schemeClr val="tx1"/>
                </a:solidFill>
              </a:rPr>
              <a:t>apply, logs in to Fundly Connect and </a:t>
            </a:r>
            <a:r>
              <a:rPr lang="en-US" sz="1400" dirty="0" smtClean="0">
                <a:solidFill>
                  <a:schemeClr val="tx1"/>
                </a:solidFill>
                <a:effectLst>
                  <a:outerShdw blurRad="38100" dist="38100" dir="2700000" algn="tl">
                    <a:srgbClr val="000000">
                      <a:alpha val="43137"/>
                    </a:srgbClr>
                  </a:outerShdw>
                </a:effectLst>
              </a:rPr>
              <a:t>Applies as an Individual</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r>
              <a:rPr lang="en-US" sz="1400" dirty="0" smtClean="0">
                <a:solidFill>
                  <a:schemeClr val="tx1"/>
                </a:solidFill>
              </a:rPr>
              <a:t>3. </a:t>
            </a:r>
            <a:r>
              <a:rPr lang="en-US" sz="1400" dirty="0" smtClean="0">
                <a:solidFill>
                  <a:schemeClr val="tx1"/>
                </a:solidFill>
              </a:rPr>
              <a:t>Mike </a:t>
            </a:r>
            <a:r>
              <a:rPr lang="en-US" sz="1400" dirty="0" smtClean="0">
                <a:solidFill>
                  <a:schemeClr val="tx1"/>
                </a:solidFill>
              </a:rPr>
              <a:t>is required to fill out fields in the form you configured for the opportunity (Name, Email, Phone, Custom Data Sets) and submits </a:t>
            </a:r>
            <a:r>
              <a:rPr lang="en-US" sz="1400" dirty="0" smtClean="0">
                <a:solidFill>
                  <a:schemeClr val="tx1"/>
                </a:solidFill>
              </a:rPr>
              <a:t>his app</a:t>
            </a:r>
            <a:r>
              <a:rPr lang="en-US" sz="1400" dirty="0" smtClean="0">
                <a:solidFill>
                  <a:schemeClr val="tx1"/>
                </a:solidFill>
              </a:rPr>
              <a:t>lication.</a:t>
            </a:r>
            <a:r>
              <a:rPr lang="en-US" sz="1400" dirty="0" smtClean="0">
                <a:solidFill>
                  <a:schemeClr val="tx1"/>
                </a:solidFill>
              </a:rPr>
              <a:t> Since he is already a user, many of the fields auto-fill for him</a:t>
            </a:r>
            <a:endParaRPr lang="en-US" sz="1400" dirty="0" smtClean="0">
              <a:solidFill>
                <a:schemeClr val="tx1"/>
              </a:solidFill>
            </a:endParaRPr>
          </a:p>
        </p:txBody>
      </p:sp>
      <p:pic>
        <p:nvPicPr>
          <p:cNvPr id="6" name="Picture 5"/>
          <p:cNvPicPr>
            <a:picLocks noChangeAspect="1"/>
          </p:cNvPicPr>
          <p:nvPr/>
        </p:nvPicPr>
        <p:blipFill>
          <a:blip r:embed="rId6"/>
          <a:stretch>
            <a:fillRect/>
          </a:stretch>
        </p:blipFill>
        <p:spPr>
          <a:xfrm>
            <a:off x="96993" y="2138598"/>
            <a:ext cx="4613508" cy="3917130"/>
          </a:xfrm>
          <a:prstGeom prst="rect">
            <a:avLst/>
          </a:prstGeom>
          <a:ln>
            <a:solidFill>
              <a:srgbClr val="FFC00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a:stretch>
            <a:fillRect/>
          </a:stretch>
        </p:blipFill>
        <p:spPr>
          <a:xfrm>
            <a:off x="4134810" y="5730442"/>
            <a:ext cx="814129" cy="381624"/>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9" name="Picture 8"/>
          <p:cNvPicPr>
            <a:picLocks noChangeAspect="1"/>
          </p:cNvPicPr>
          <p:nvPr/>
        </p:nvPicPr>
        <p:blipFill>
          <a:blip r:embed="rId8"/>
          <a:stretch>
            <a:fillRect/>
          </a:stretch>
        </p:blipFill>
        <p:spPr>
          <a:xfrm>
            <a:off x="3435088" y="3708241"/>
            <a:ext cx="1484358" cy="1981268"/>
          </a:xfrm>
          <a:prstGeom prst="rect">
            <a:avLst/>
          </a:prstGeom>
          <a:ln>
            <a:solidFill>
              <a:srgbClr val="FFC000"/>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stretch>
            <a:fillRect/>
          </a:stretch>
        </p:blipFill>
        <p:spPr>
          <a:xfrm>
            <a:off x="5513394" y="2104179"/>
            <a:ext cx="2724998" cy="891512"/>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pic>
        <p:nvPicPr>
          <p:cNvPr id="12" name="Picture 11"/>
          <p:cNvPicPr>
            <a:picLocks noChangeAspect="1"/>
          </p:cNvPicPr>
          <p:nvPr/>
        </p:nvPicPr>
        <p:blipFill>
          <a:blip r:embed="rId10"/>
          <a:stretch>
            <a:fillRect/>
          </a:stretch>
        </p:blipFill>
        <p:spPr>
          <a:xfrm>
            <a:off x="4964780" y="2979976"/>
            <a:ext cx="4017703" cy="3455996"/>
          </a:xfrm>
          <a:prstGeom prst="rect">
            <a:avLst/>
          </a:prstGeom>
          <a:ln>
            <a:solidFill>
              <a:srgbClr val="FFC000"/>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1"/>
          <a:stretch>
            <a:fillRect/>
          </a:stretch>
        </p:blipFill>
        <p:spPr>
          <a:xfrm>
            <a:off x="5816849" y="5305479"/>
            <a:ext cx="5332241" cy="1488726"/>
          </a:xfrm>
          <a:prstGeom prst="rect">
            <a:avLst/>
          </a:prstGeom>
          <a:ln>
            <a:solidFill>
              <a:srgbClr val="FFC000"/>
            </a:solidFill>
          </a:ln>
          <a:effectLst>
            <a:outerShdw blurRad="292100" dist="139700" dir="2700000" algn="tl" rotWithShape="0">
              <a:srgbClr val="333333">
                <a:alpha val="65000"/>
              </a:srgbClr>
            </a:outerShdw>
          </a:effectLst>
        </p:spPr>
      </p:pic>
      <p:cxnSp>
        <p:nvCxnSpPr>
          <p:cNvPr id="21" name="Curved Connector 20"/>
          <p:cNvCxnSpPr/>
          <p:nvPr/>
        </p:nvCxnSpPr>
        <p:spPr>
          <a:xfrm flipV="1">
            <a:off x="4050133" y="2608539"/>
            <a:ext cx="1410685" cy="13594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12"/>
          <a:stretch>
            <a:fillRect/>
          </a:stretch>
        </p:blipFill>
        <p:spPr>
          <a:xfrm>
            <a:off x="10101467" y="5592988"/>
            <a:ext cx="323850" cy="314325"/>
          </a:xfrm>
          <a:prstGeom prst="roundRect">
            <a:avLst>
              <a:gd name="adj" fmla="val 8594"/>
            </a:avLst>
          </a:prstGeom>
          <a:solidFill>
            <a:srgbClr val="FFFFFF">
              <a:shade val="85000"/>
            </a:srgbClr>
          </a:solidFill>
          <a:ln>
            <a:noFill/>
          </a:ln>
          <a:effectLst/>
        </p:spPr>
      </p:pic>
      <p:pic>
        <p:nvPicPr>
          <p:cNvPr id="29" name="Picture 28"/>
          <p:cNvPicPr>
            <a:picLocks noChangeAspect="1"/>
          </p:cNvPicPr>
          <p:nvPr/>
        </p:nvPicPr>
        <p:blipFill>
          <a:blip r:embed="rId13"/>
          <a:stretch>
            <a:fillRect/>
          </a:stretch>
        </p:blipFill>
        <p:spPr>
          <a:xfrm>
            <a:off x="728633" y="2827576"/>
            <a:ext cx="314325" cy="304800"/>
          </a:xfrm>
          <a:prstGeom prst="roundRect">
            <a:avLst>
              <a:gd name="adj" fmla="val 8594"/>
            </a:avLst>
          </a:prstGeom>
          <a:solidFill>
            <a:srgbClr val="FFFFFF">
              <a:shade val="85000"/>
            </a:srgbClr>
          </a:solidFill>
          <a:ln>
            <a:noFill/>
          </a:ln>
          <a:effectLst/>
        </p:spPr>
      </p:pic>
      <p:pic>
        <p:nvPicPr>
          <p:cNvPr id="30" name="Picture 29"/>
          <p:cNvPicPr>
            <a:picLocks noChangeAspect="1"/>
          </p:cNvPicPr>
          <p:nvPr/>
        </p:nvPicPr>
        <p:blipFill>
          <a:blip r:embed="rId14"/>
          <a:stretch>
            <a:fillRect/>
          </a:stretch>
        </p:blipFill>
        <p:spPr>
          <a:xfrm>
            <a:off x="6849581" y="3560968"/>
            <a:ext cx="314912" cy="306401"/>
          </a:xfrm>
          <a:prstGeom prst="roundRect">
            <a:avLst>
              <a:gd name="adj" fmla="val 8594"/>
            </a:avLst>
          </a:prstGeom>
          <a:solidFill>
            <a:srgbClr val="FFFFFF">
              <a:shade val="85000"/>
            </a:srgbClr>
          </a:solidFill>
          <a:ln>
            <a:noFill/>
          </a:ln>
          <a:effectLst/>
        </p:spPr>
      </p:pic>
      <p:grpSp>
        <p:nvGrpSpPr>
          <p:cNvPr id="19" name="Group 18"/>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17015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1" y="0"/>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a:t>
            </a:fld>
            <a:endParaRPr lang="en-US"/>
          </a:p>
        </p:txBody>
      </p:sp>
      <p:sp>
        <p:nvSpPr>
          <p:cNvPr id="5" name="object 4"/>
          <p:cNvSpPr txBox="1"/>
          <p:nvPr/>
        </p:nvSpPr>
        <p:spPr>
          <a:xfrm>
            <a:off x="2622261" y="1375507"/>
            <a:ext cx="4616450" cy="749300"/>
          </a:xfrm>
          <a:prstGeom prst="rect">
            <a:avLst/>
          </a:prstGeom>
        </p:spPr>
        <p:txBody>
          <a:bodyPr lIns="0" tIns="0" rIns="0" bIns="0"/>
          <a:lstStyle/>
          <a:p>
            <a:pPr marL="12700"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a:t>
            </a:r>
            <a:endParaRPr sz="2400" dirty="0">
              <a:solidFill>
                <a:schemeClr val="accent4">
                  <a:lumMod val="50000"/>
                </a:schemeClr>
              </a:solidFill>
              <a:latin typeface="Myriad Pro"/>
              <a:cs typeface="Myriad Pro"/>
            </a:endParaRPr>
          </a:p>
        </p:txBody>
      </p:sp>
      <p:sp>
        <p:nvSpPr>
          <p:cNvPr id="6" name="object 19"/>
          <p:cNvSpPr txBox="1"/>
          <p:nvPr/>
        </p:nvSpPr>
        <p:spPr>
          <a:xfrm>
            <a:off x="2622261" y="1860249"/>
            <a:ext cx="6091893" cy="1781231"/>
          </a:xfrm>
          <a:prstGeom prst="rect">
            <a:avLst/>
          </a:prstGeom>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600" dirty="0">
              <a:solidFill>
                <a:schemeClr val="accent4">
                  <a:lumMod val="50000"/>
                </a:schemeClr>
              </a:solidFill>
              <a:latin typeface="+mj-lt"/>
            </a:endParaRPr>
          </a:p>
          <a:p>
            <a:pPr>
              <a:lnSpc>
                <a:spcPct val="130000"/>
              </a:lnSpc>
            </a:pPr>
            <a:endParaRPr lang="en-US" altLang="en-US" sz="1600" dirty="0" smtClean="0">
              <a:solidFill>
                <a:schemeClr val="accent4">
                  <a:lumMod val="50000"/>
                </a:schemeClr>
              </a:solidFill>
              <a:latin typeface="+mj-lt"/>
            </a:endParaRPr>
          </a:p>
          <a:p>
            <a:pPr>
              <a:lnSpc>
                <a:spcPct val="130000"/>
              </a:lnSpc>
            </a:pPr>
            <a:endParaRPr lang="en-US" altLang="en-US" sz="1400" dirty="0">
              <a:solidFill>
                <a:schemeClr val="accent4">
                  <a:lumMod val="50000"/>
                </a:schemeClr>
              </a:solidFill>
              <a:latin typeface="+mj-lt"/>
            </a:endParaRPr>
          </a:p>
        </p:txBody>
      </p:sp>
      <p:pic>
        <p:nvPicPr>
          <p:cNvPr id="3" name="Picture 2"/>
          <p:cNvPicPr>
            <a:picLocks noChangeAspect="1"/>
          </p:cNvPicPr>
          <p:nvPr/>
        </p:nvPicPr>
        <p:blipFill>
          <a:blip r:embed="rId3"/>
          <a:stretch>
            <a:fillRect/>
          </a:stretch>
        </p:blipFill>
        <p:spPr>
          <a:xfrm>
            <a:off x="386790" y="1057408"/>
            <a:ext cx="11418418" cy="138549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86790" y="2518796"/>
            <a:ext cx="10468023" cy="4041940"/>
          </a:xfrm>
          <a:prstGeom prst="rect">
            <a:avLst/>
          </a:prstGeom>
        </p:spPr>
        <p:txBody>
          <a:bodyPr wrap="square">
            <a:spAutoFit/>
          </a:bodyPr>
          <a:lstStyle/>
          <a:p>
            <a:pPr>
              <a:lnSpc>
                <a:spcPct val="115000"/>
              </a:lnSpc>
            </a:pP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Dear Partner Org Name,</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1400" dirty="0" err="1" smtClean="0">
                <a:latin typeface="Calibri" panose="020F0502020204030204" pitchFamily="34" charset="0"/>
                <a:ea typeface="Calibri" panose="020F0502020204030204" pitchFamily="34" charset="0"/>
                <a:cs typeface="Times New Roman" panose="02020603050405020304" pitchFamily="18" charset="0"/>
              </a:rPr>
              <a:t>HandsOn</a:t>
            </a:r>
            <a:r>
              <a:rPr lang="en-US" sz="1400" dirty="0" smtClean="0">
                <a:latin typeface="Calibri" panose="020F0502020204030204" pitchFamily="34" charset="0"/>
                <a:ea typeface="Calibri" panose="020F0502020204030204" pitchFamily="34" charset="0"/>
                <a:cs typeface="Times New Roman" panose="02020603050405020304" pitchFamily="18" charset="0"/>
              </a:rPr>
              <a:t> XXXXXXX has </a:t>
            </a:r>
            <a:r>
              <a:rPr lang="en-US" sz="1400" dirty="0">
                <a:latin typeface="Calibri" panose="020F0502020204030204" pitchFamily="34" charset="0"/>
                <a:ea typeface="Calibri" panose="020F0502020204030204" pitchFamily="34" charset="0"/>
                <a:cs typeface="Times New Roman" panose="02020603050405020304" pitchFamily="18" charset="0"/>
              </a:rPr>
              <a:t>upgraded their volunteer management software to </a:t>
            </a:r>
            <a:r>
              <a:rPr lang="en-US" sz="1400" b="1" dirty="0">
                <a:latin typeface="Calibri" panose="020F0502020204030204" pitchFamily="34" charset="0"/>
                <a:ea typeface="Calibri" panose="020F0502020204030204" pitchFamily="34" charset="0"/>
                <a:cs typeface="Times New Roman" panose="02020603050405020304" pitchFamily="18" charset="0"/>
              </a:rPr>
              <a:t>Fundly Connect</a:t>
            </a:r>
            <a:r>
              <a:rPr lang="en-US" sz="1400" dirty="0">
                <a:latin typeface="Calibri" panose="020F0502020204030204" pitchFamily="34" charset="0"/>
                <a:ea typeface="Calibri" panose="020F0502020204030204" pitchFamily="34" charset="0"/>
                <a:cs typeface="Times New Roman" panose="02020603050405020304" pitchFamily="18" charset="0"/>
              </a:rPr>
              <a:t>, chosen by some of the largest volunteer organizations in the world and Points of Light Global Alliance Partner. This change will be effective as of </a:t>
            </a:r>
            <a:r>
              <a:rPr lang="en-US" sz="1400" b="1" i="1" dirty="0" smtClean="0">
                <a:latin typeface="Calibri" panose="020F0502020204030204" pitchFamily="34" charset="0"/>
                <a:ea typeface="Calibri" panose="020F0502020204030204" pitchFamily="34" charset="0"/>
                <a:cs typeface="Times New Roman" panose="02020603050405020304" pitchFamily="18" charset="0"/>
              </a:rPr>
              <a:t>Feb</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2016. As a result, your </a:t>
            </a:r>
            <a:r>
              <a:rPr lang="en-US" sz="1400" b="1" i="1" dirty="0">
                <a:latin typeface="Calibri" panose="020F0502020204030204" pitchFamily="34" charset="0"/>
                <a:ea typeface="Calibri" panose="020F0502020204030204" pitchFamily="34" charset="0"/>
                <a:cs typeface="Times New Roman" panose="02020603050405020304" pitchFamily="18" charset="0"/>
              </a:rPr>
              <a:t>password has been changed</a:t>
            </a:r>
            <a:r>
              <a:rPr lang="en-US" sz="1400" dirty="0" smtClean="0">
                <a:latin typeface="Calibri" panose="020F0502020204030204" pitchFamily="34" charset="0"/>
                <a:ea typeface="Calibri" panose="020F0502020204030204" pitchFamily="34" charset="0"/>
                <a:cs typeface="Times New Roman" panose="02020603050405020304" pitchFamily="18" charset="0"/>
              </a:rPr>
              <a:t>. You will receive an email from Fundly with a temporary password.</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To access your account, please follow the steps below. </a:t>
            </a:r>
          </a:p>
          <a:p>
            <a:pPr>
              <a:lnSpc>
                <a:spcPct val="115000"/>
              </a:lnSpc>
            </a:pP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smtClean="0">
                <a:latin typeface="Calibri" panose="020F0502020204030204" pitchFamily="34" charset="0"/>
                <a:ea typeface="Calibri" panose="020F0502020204030204" pitchFamily="34" charset="0"/>
                <a:cs typeface="Times New Roman" panose="02020603050405020304" pitchFamily="18" charset="0"/>
              </a:rPr>
              <a:t>Go </a:t>
            </a:r>
            <a:r>
              <a:rPr lang="en-US" sz="1400" dirty="0">
                <a:latin typeface="Calibri" panose="020F0502020204030204" pitchFamily="34" charset="0"/>
                <a:ea typeface="Calibri" panose="020F0502020204030204" pitchFamily="34" charset="0"/>
                <a:cs typeface="Times New Roman" panose="02020603050405020304" pitchFamily="18" charset="0"/>
              </a:rPr>
              <a:t>to: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sz="14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://handsonyourcity.org</a:t>
            </a:r>
            <a:r>
              <a:rPr lang="en-US" sz="14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Click on Organization Login-</a:t>
            </a: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Username</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Current Username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Password</a:t>
            </a:r>
            <a:r>
              <a:rPr lang="en-US" sz="1400" dirty="0" smtClean="0">
                <a:highlight>
                  <a:srgbClr val="FFFF00"/>
                </a:highlight>
                <a:latin typeface="Calibri" panose="020F0502020204030204" pitchFamily="34" charset="0"/>
                <a:ea typeface="Calibri" panose="020F0502020204030204" pitchFamily="34" charset="0"/>
                <a:cs typeface="Times New Roman" panose="02020603050405020304" pitchFamily="18" charset="0"/>
              </a:rPr>
              <a:t>: Temp Password</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sz="1400" dirty="0">
                <a:latin typeface="Calibri" panose="020F0502020204030204" pitchFamily="34" charset="0"/>
                <a:ea typeface="Calibri" panose="020F0502020204030204" pitchFamily="34" charset="0"/>
                <a:cs typeface="Times New Roman" panose="02020603050405020304" pitchFamily="18" charset="0"/>
              </a:rPr>
              <a:t>Once you have logged in, you can change your password by:</a:t>
            </a:r>
          </a:p>
          <a:p>
            <a:pPr marL="342900" marR="0" lvl="0" indent="-342900">
              <a:lnSpc>
                <a:spcPct val="115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Click on your username on the top right hand corner, then click on Account (you may be prompted to login again due to security reasons). Once the Account screen is up, select Credentials- </a:t>
            </a:r>
          </a:p>
        </p:txBody>
      </p:sp>
      <p:sp>
        <p:nvSpPr>
          <p:cNvPr id="8" name="Right Arrow 7"/>
          <p:cNvSpPr/>
          <p:nvPr/>
        </p:nvSpPr>
        <p:spPr>
          <a:xfrm rot="19826903">
            <a:off x="9519804" y="1501697"/>
            <a:ext cx="924791" cy="422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658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40</a:t>
            </a:fld>
            <a:endParaRPr lang="en-US"/>
          </a:p>
        </p:txBody>
      </p:sp>
      <p:sp>
        <p:nvSpPr>
          <p:cNvPr id="18" name="object 4"/>
          <p:cNvSpPr txBox="1"/>
          <p:nvPr/>
        </p:nvSpPr>
        <p:spPr>
          <a:xfrm>
            <a:off x="211015" y="987561"/>
            <a:ext cx="1157067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smtClean="0">
                <a:solidFill>
                  <a:schemeClr val="accent4">
                    <a:lumMod val="50000"/>
                  </a:schemeClr>
                </a:solidFill>
                <a:latin typeface="Myriad Pro"/>
                <a:cs typeface="Myriad Pro"/>
              </a:rPr>
              <a:t>#1 </a:t>
            </a:r>
            <a:r>
              <a:rPr lang="en-US" sz="2400" spc="-125" dirty="0" smtClean="0">
                <a:solidFill>
                  <a:schemeClr val="accent4">
                    <a:lumMod val="50000"/>
                  </a:schemeClr>
                </a:solidFill>
                <a:latin typeface="Myriad Pro"/>
                <a:cs typeface="Myriad Pro"/>
              </a:rPr>
              <a:t>– Automated Message Sent </a:t>
            </a:r>
            <a:endParaRPr sz="2400" dirty="0">
              <a:solidFill>
                <a:schemeClr val="accent4">
                  <a:lumMod val="50000"/>
                </a:schemeClr>
              </a:solidFill>
              <a:latin typeface="Myriad Pro"/>
              <a:cs typeface="Myriad Pro"/>
            </a:endParaRPr>
          </a:p>
        </p:txBody>
      </p:sp>
      <p:sp>
        <p:nvSpPr>
          <p:cNvPr id="16" name="TextBox 15"/>
          <p:cNvSpPr txBox="1"/>
          <p:nvPr/>
        </p:nvSpPr>
        <p:spPr>
          <a:xfrm>
            <a:off x="8545449" y="2110218"/>
            <a:ext cx="299512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Your organization will receive an email notification informing you have a new volunteer to approve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click on </a:t>
            </a:r>
            <a:r>
              <a:rPr lang="en-US" sz="1400" dirty="0" smtClean="0">
                <a:solidFill>
                  <a:schemeClr val="tx1"/>
                </a:solidFill>
                <a:effectLst>
                  <a:outerShdw blurRad="38100" dist="38100" dir="2700000" algn="tl">
                    <a:srgbClr val="000000">
                      <a:alpha val="43137"/>
                    </a:srgbClr>
                  </a:outerShdw>
                </a:effectLst>
              </a:rPr>
              <a:t>Process</a:t>
            </a:r>
            <a:r>
              <a:rPr lang="en-US" sz="1400" dirty="0" smtClean="0">
                <a:solidFill>
                  <a:schemeClr val="tx1"/>
                </a:solidFill>
              </a:rPr>
              <a:t> in the email and that will take you to your </a:t>
            </a:r>
            <a:r>
              <a:rPr lang="en-US" sz="1400" dirty="0" smtClean="0">
                <a:solidFill>
                  <a:schemeClr val="tx1"/>
                </a:solidFill>
                <a:effectLst>
                  <a:outerShdw blurRad="38100" dist="38100" dir="2700000" algn="tl">
                    <a:srgbClr val="000000">
                      <a:alpha val="43137"/>
                    </a:srgbClr>
                  </a:outerShdw>
                </a:effectLst>
              </a:rPr>
              <a:t>Pending Volunteers </a:t>
            </a:r>
            <a:r>
              <a:rPr lang="en-US" sz="1400" dirty="0" smtClean="0">
                <a:solidFill>
                  <a:schemeClr val="tx1"/>
                </a:solidFill>
              </a:rPr>
              <a:t>or simply login to your </a:t>
            </a:r>
            <a:r>
              <a:rPr lang="en-US" sz="1400" dirty="0" smtClean="0">
                <a:solidFill>
                  <a:schemeClr val="tx1"/>
                </a:solidFill>
                <a:effectLst>
                  <a:outerShdw blurRad="38100" dist="38100" dir="2700000" algn="tl">
                    <a:srgbClr val="000000">
                      <a:alpha val="43137"/>
                    </a:srgbClr>
                  </a:outerShdw>
                </a:effectLst>
              </a:rPr>
              <a:t>Opportunity Dashboard</a:t>
            </a:r>
            <a:endParaRPr lang="en-US" sz="1400" dirty="0" smtClean="0">
              <a:solidFill>
                <a:schemeClr val="accent4">
                  <a:lumMod val="50000"/>
                </a:schemeClr>
              </a:solidFill>
            </a:endParaRPr>
          </a:p>
        </p:txBody>
      </p:sp>
      <p:pic>
        <p:nvPicPr>
          <p:cNvPr id="5" name="Picture 4"/>
          <p:cNvPicPr>
            <a:picLocks noChangeAspect="1"/>
          </p:cNvPicPr>
          <p:nvPr/>
        </p:nvPicPr>
        <p:blipFill>
          <a:blip r:embed="rId3"/>
          <a:stretch>
            <a:fillRect/>
          </a:stretch>
        </p:blipFill>
        <p:spPr>
          <a:xfrm>
            <a:off x="4198326" y="1744174"/>
            <a:ext cx="3596053" cy="479473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5602165" y="5424854"/>
            <a:ext cx="616505" cy="170350"/>
          </a:xfrm>
          <a:prstGeom prst="rect">
            <a:avLst/>
          </a:prstGeom>
        </p:spPr>
      </p:pic>
      <p:grpSp>
        <p:nvGrpSpPr>
          <p:cNvPr id="21" name="Group 20"/>
          <p:cNvGrpSpPr/>
          <p:nvPr/>
        </p:nvGrpSpPr>
        <p:grpSpPr>
          <a:xfrm>
            <a:off x="323586" y="316819"/>
            <a:ext cx="612584" cy="612743"/>
            <a:chOff x="7766071" y="3897022"/>
            <a:chExt cx="1225167" cy="1225486"/>
          </a:xfrm>
        </p:grpSpPr>
        <p:sp>
          <p:nvSpPr>
            <p:cNvPr id="22" name="TextBox 21"/>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8816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41</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68289" y="1738029"/>
            <a:ext cx="7633717"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smtClean="0">
                <a:solidFill>
                  <a:schemeClr val="accent4">
                    <a:lumMod val="50000"/>
                  </a:schemeClr>
                </a:solidFill>
                <a:latin typeface="Myriad Pro"/>
                <a:cs typeface="Myriad Pro"/>
              </a:rPr>
              <a:t>#</a:t>
            </a:r>
            <a:r>
              <a:rPr lang="en-US" sz="2400" spc="-125" dirty="0" smtClean="0">
                <a:solidFill>
                  <a:schemeClr val="accent4">
                    <a:lumMod val="50000"/>
                  </a:schemeClr>
                </a:solidFill>
                <a:latin typeface="Myriad Pro"/>
                <a:cs typeface="Myriad Pro"/>
              </a:rPr>
              <a:t>1 - </a:t>
            </a:r>
            <a:r>
              <a:rPr lang="en-US" sz="2400" spc="-125" dirty="0" smtClean="0">
                <a:solidFill>
                  <a:schemeClr val="accent4">
                    <a:lumMod val="50000"/>
                  </a:schemeClr>
                </a:solidFill>
                <a:latin typeface="Myriad Pro"/>
                <a:cs typeface="Myriad Pro"/>
              </a:rPr>
              <a:t>Volunteer </a:t>
            </a:r>
            <a:r>
              <a:rPr lang="en-US" sz="2400" spc="-125" dirty="0" smtClean="0">
                <a:solidFill>
                  <a:schemeClr val="accent4">
                    <a:lumMod val="50000"/>
                  </a:schemeClr>
                </a:solidFill>
                <a:latin typeface="Myriad Pro"/>
                <a:cs typeface="Myriad Pro"/>
              </a:rPr>
              <a:t>Approval</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You login to your opportunity dashboard and see a new volunteer awaiting approval</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Setting from page 18 </a:t>
            </a:r>
          </a:p>
          <a:p>
            <a:r>
              <a:rPr lang="en-US" sz="1400" dirty="0" smtClean="0">
                <a:solidFill>
                  <a:schemeClr val="tx1"/>
                </a:solidFill>
              </a:rPr>
              <a:t>                                                            </a:t>
            </a:r>
          </a:p>
          <a:p>
            <a:r>
              <a:rPr lang="en-US" sz="1400" dirty="0" smtClean="0">
                <a:solidFill>
                  <a:schemeClr val="tx1"/>
                </a:solidFill>
              </a:rPr>
              <a:t>        </a:t>
            </a:r>
          </a:p>
          <a:p>
            <a:r>
              <a:rPr lang="en-US" sz="1400" dirty="0" smtClean="0">
                <a:solidFill>
                  <a:schemeClr val="tx1"/>
                </a:solidFill>
              </a:rPr>
              <a:t>        enforces you to approve the    </a:t>
            </a:r>
            <a:br>
              <a:rPr lang="en-US" sz="1400" dirty="0" smtClean="0">
                <a:solidFill>
                  <a:schemeClr val="tx1"/>
                </a:solidFill>
              </a:rPr>
            </a:br>
            <a:r>
              <a:rPr lang="en-US" sz="1400" dirty="0" smtClean="0">
                <a:solidFill>
                  <a:schemeClr val="tx1"/>
                </a:solidFill>
              </a:rPr>
              <a:t>        application for volunteers</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 Click on your volunteers awaiting  </a:t>
            </a:r>
            <a:br>
              <a:rPr lang="en-US" sz="1400" dirty="0" smtClean="0">
                <a:solidFill>
                  <a:schemeClr val="tx1"/>
                </a:solidFill>
              </a:rPr>
            </a:br>
            <a:r>
              <a:rPr lang="en-US" sz="1400" dirty="0" smtClean="0">
                <a:solidFill>
                  <a:schemeClr val="tx1"/>
                </a:solidFill>
              </a:rPr>
              <a:t> approval      to approve your  </a:t>
            </a:r>
            <a:br>
              <a:rPr lang="en-US" sz="1400" dirty="0" smtClean="0">
                <a:solidFill>
                  <a:schemeClr val="tx1"/>
                </a:solidFill>
              </a:rPr>
            </a:b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rPr>
              <a:t>Festival Garbage Clean Up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 </a:t>
            </a:r>
            <a:r>
              <a:rPr lang="en-US" sz="1400" dirty="0" smtClean="0">
                <a:solidFill>
                  <a:schemeClr val="tx1"/>
                </a:solidFill>
              </a:rPr>
              <a:t>volunteer (Mike Wain)</a:t>
            </a:r>
            <a:endParaRPr lang="en-US" sz="1400" dirty="0">
              <a:solidFill>
                <a:schemeClr val="tx1"/>
              </a:solidFill>
            </a:endParaRPr>
          </a:p>
          <a:p>
            <a:endParaRPr lang="en-US" sz="1400" dirty="0" smtClean="0">
              <a:solidFill>
                <a:schemeClr val="accent4">
                  <a:lumMod val="50000"/>
                </a:schemeClr>
              </a:solidFill>
            </a:endParaRPr>
          </a:p>
          <a:p>
            <a:endParaRPr lang="en-US" sz="1400" dirty="0">
              <a:solidFill>
                <a:schemeClr val="accent4">
                  <a:lumMod val="50000"/>
                </a:schemeClr>
              </a:solidFill>
            </a:endParaRPr>
          </a:p>
          <a:p>
            <a:endParaRPr lang="en-US" sz="1400" dirty="0" smtClean="0">
              <a:solidFill>
                <a:schemeClr val="accent4">
                  <a:lumMod val="50000"/>
                </a:schemeClr>
              </a:solidFill>
            </a:endParaRPr>
          </a:p>
          <a:p>
            <a:endParaRPr lang="en-US" sz="1400" dirty="0">
              <a:solidFill>
                <a:schemeClr val="accent4">
                  <a:lumMod val="50000"/>
                </a:schemeClr>
              </a:solidFill>
            </a:endParaRPr>
          </a:p>
          <a:p>
            <a:endParaRPr lang="en-US" sz="1400" dirty="0" smtClean="0">
              <a:solidFill>
                <a:schemeClr val="accent4">
                  <a:lumMod val="50000"/>
                </a:schemeClr>
              </a:solidFill>
            </a:endParaRPr>
          </a:p>
          <a:p>
            <a:endParaRPr lang="en-US" sz="1400" dirty="0">
              <a:solidFill>
                <a:schemeClr val="accent4">
                  <a:lumMod val="50000"/>
                </a:schemeClr>
              </a:solidFill>
            </a:endParaRPr>
          </a:p>
          <a:p>
            <a:r>
              <a:rPr lang="en-US" sz="1400" dirty="0" smtClean="0">
                <a:solidFill>
                  <a:schemeClr val="accent4">
                    <a:lumMod val="50000"/>
                  </a:schemeClr>
                </a:solidFill>
              </a:rPr>
              <a:t>  </a:t>
            </a:r>
            <a:endParaRPr lang="en-US" sz="1400" dirty="0">
              <a:solidFill>
                <a:schemeClr val="accent4">
                  <a:lumMod val="50000"/>
                </a:schemeClr>
              </a:solidFill>
            </a:endParaRPr>
          </a:p>
        </p:txBody>
      </p:sp>
      <p:pic>
        <p:nvPicPr>
          <p:cNvPr id="3" name="Picture 2"/>
          <p:cNvPicPr>
            <a:picLocks noChangeAspect="1"/>
          </p:cNvPicPr>
          <p:nvPr/>
        </p:nvPicPr>
        <p:blipFill>
          <a:blip r:embed="rId6"/>
          <a:stretch>
            <a:fillRect/>
          </a:stretch>
        </p:blipFill>
        <p:spPr>
          <a:xfrm>
            <a:off x="268289" y="2104178"/>
            <a:ext cx="8710103" cy="4111442"/>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9246681" y="3304708"/>
            <a:ext cx="2315204" cy="311662"/>
          </a:xfrm>
          <a:prstGeom prst="roundRect">
            <a:avLst>
              <a:gd name="adj" fmla="val 50000"/>
            </a:avLst>
          </a:prstGeom>
          <a:solidFill>
            <a:srgbClr val="FFFFFF">
              <a:shade val="85000"/>
            </a:srgbClr>
          </a:solidFill>
          <a:ln>
            <a:solidFill>
              <a:schemeClr val="tx1"/>
            </a:solid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8"/>
          <a:stretch>
            <a:fillRect/>
          </a:stretch>
        </p:blipFill>
        <p:spPr>
          <a:xfrm>
            <a:off x="11595498" y="3326874"/>
            <a:ext cx="453649" cy="267329"/>
          </a:xfrm>
          <a:prstGeom prst="rect">
            <a:avLst/>
          </a:prstGeom>
        </p:spPr>
      </p:pic>
      <p:pic>
        <p:nvPicPr>
          <p:cNvPr id="10" name="Picture 9"/>
          <p:cNvPicPr>
            <a:picLocks noChangeAspect="1"/>
          </p:cNvPicPr>
          <p:nvPr/>
        </p:nvPicPr>
        <p:blipFill>
          <a:blip r:embed="rId9"/>
          <a:stretch>
            <a:fillRect/>
          </a:stretch>
        </p:blipFill>
        <p:spPr>
          <a:xfrm>
            <a:off x="8446343" y="5696246"/>
            <a:ext cx="164257" cy="202163"/>
          </a:xfrm>
          <a:prstGeom prst="rect">
            <a:avLst/>
          </a:prstGeom>
          <a:ln>
            <a:solidFill>
              <a:srgbClr val="FFC000"/>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10"/>
          <a:stretch>
            <a:fillRect/>
          </a:stretch>
        </p:blipFill>
        <p:spPr>
          <a:xfrm>
            <a:off x="7225092" y="4130738"/>
            <a:ext cx="1802929" cy="197401"/>
          </a:xfrm>
          <a:prstGeom prst="rect">
            <a:avLst/>
          </a:prstGeom>
          <a:ln>
            <a:solidFill>
              <a:srgbClr val="FFC0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9"/>
          <a:stretch>
            <a:fillRect/>
          </a:stretch>
        </p:blipFill>
        <p:spPr>
          <a:xfrm>
            <a:off x="10181034" y="4573336"/>
            <a:ext cx="164257" cy="202163"/>
          </a:xfrm>
          <a:prstGeom prst="rect">
            <a:avLst/>
          </a:prstGeom>
          <a:ln>
            <a:solidFill>
              <a:srgbClr val="FFC000"/>
            </a:solid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11"/>
          <a:stretch>
            <a:fillRect/>
          </a:stretch>
        </p:blipFill>
        <p:spPr>
          <a:xfrm>
            <a:off x="369889" y="5673503"/>
            <a:ext cx="2028825" cy="247650"/>
          </a:xfrm>
          <a:prstGeom prst="rect">
            <a:avLst/>
          </a:prstGeom>
          <a:ln>
            <a:solidFill>
              <a:srgbClr val="FFC000"/>
            </a:solidFill>
          </a:ln>
          <a:effectLst>
            <a:outerShdw blurRad="292100" dist="139700" dir="2700000" algn="tl" rotWithShape="0">
              <a:srgbClr val="333333">
                <a:alpha val="65000"/>
              </a:srgbClr>
            </a:outerShdw>
          </a:effectLst>
        </p:spPr>
      </p:pic>
      <p:grpSp>
        <p:nvGrpSpPr>
          <p:cNvPr id="17" name="Group 16"/>
          <p:cNvGrpSpPr/>
          <p:nvPr/>
        </p:nvGrpSpPr>
        <p:grpSpPr>
          <a:xfrm>
            <a:off x="323586" y="316819"/>
            <a:ext cx="612584" cy="612743"/>
            <a:chOff x="7766071" y="3897022"/>
            <a:chExt cx="1225167" cy="1225486"/>
          </a:xfrm>
        </p:grpSpPr>
        <p:sp>
          <p:nvSpPr>
            <p:cNvPr id="21" name="TextBox 20"/>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42299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42</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a:solidFill>
                  <a:schemeClr val="accent4">
                    <a:lumMod val="50000"/>
                  </a:schemeClr>
                </a:solidFill>
                <a:latin typeface="Myriad Pro"/>
                <a:cs typeface="Myriad Pro"/>
              </a:rPr>
              <a:t>#</a:t>
            </a:r>
            <a:r>
              <a:rPr lang="en-US" sz="2400" spc="-125" dirty="0" smtClean="0">
                <a:solidFill>
                  <a:schemeClr val="accent4">
                    <a:lumMod val="50000"/>
                  </a:schemeClr>
                </a:solidFill>
                <a:latin typeface="Myriad Pro"/>
                <a:cs typeface="Myriad Pro"/>
              </a:rPr>
              <a:t>1</a:t>
            </a:r>
            <a:r>
              <a:rPr lang="en-US" sz="2400" dirty="0" smtClean="0">
                <a:solidFill>
                  <a:schemeClr val="accent4">
                    <a:lumMod val="50000"/>
                  </a:schemeClr>
                </a:solidFill>
                <a:latin typeface="Myriad Pro"/>
                <a:cs typeface="Myriad Pro"/>
              </a:rPr>
              <a:t> </a:t>
            </a:r>
            <a:r>
              <a:rPr lang="en-US" sz="2400" dirty="0" smtClean="0">
                <a:solidFill>
                  <a:schemeClr val="accent4">
                    <a:lumMod val="50000"/>
                  </a:schemeClr>
                </a:solidFill>
                <a:latin typeface="Myriad Pro"/>
                <a:cs typeface="Myriad Pro"/>
              </a:rPr>
              <a:t>- </a:t>
            </a:r>
            <a:r>
              <a:rPr lang="en-US" sz="2400" spc="-125" dirty="0" smtClean="0">
                <a:solidFill>
                  <a:schemeClr val="accent4">
                    <a:lumMod val="50000"/>
                  </a:schemeClr>
                </a:solidFill>
                <a:latin typeface="Myriad Pro"/>
                <a:cs typeface="Myriad Pro"/>
              </a:rPr>
              <a:t>Volunteer Approval Continued</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37548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sz="1400" dirty="0">
              <a:solidFill>
                <a:schemeClr val="accent4">
                  <a:lumMod val="50000"/>
                </a:schemeClr>
              </a:solidFill>
            </a:endParaRPr>
          </a:p>
          <a:p>
            <a:pPr marL="342900" indent="-342900">
              <a:buAutoNum type="arabicPeriod"/>
            </a:pPr>
            <a:r>
              <a:rPr lang="en-US" sz="1400" dirty="0" smtClean="0">
                <a:solidFill>
                  <a:schemeClr val="tx1"/>
                </a:solidFill>
              </a:rPr>
              <a:t>Select </a:t>
            </a:r>
            <a:r>
              <a:rPr lang="en-US" sz="1400" b="1" dirty="0" smtClean="0">
                <a:solidFill>
                  <a:schemeClr val="tx1"/>
                </a:solidFill>
              </a:rPr>
              <a:t>Approve</a:t>
            </a:r>
            <a:r>
              <a:rPr lang="en-US" sz="1400" dirty="0" smtClean="0">
                <a:solidFill>
                  <a:schemeClr val="tx1"/>
                </a:solidFill>
              </a:rPr>
              <a:t> to make the pending volunteer an active volunteer</a:t>
            </a:r>
            <a:br>
              <a:rPr lang="en-US" sz="1400" dirty="0" smtClean="0">
                <a:solidFill>
                  <a:schemeClr val="tx1"/>
                </a:solidFill>
              </a:rPr>
            </a:br>
            <a:r>
              <a:rPr lang="en-US" sz="1400" dirty="0" smtClean="0">
                <a:solidFill>
                  <a:schemeClr val="tx1"/>
                </a:solidFill>
              </a:rPr>
              <a:t>     </a:t>
            </a:r>
          </a:p>
          <a:p>
            <a:pPr marL="342900" indent="-342900">
              <a:buAutoNum type="arabicPeriod"/>
            </a:pPr>
            <a:r>
              <a:rPr lang="en-US" sz="1400" dirty="0" smtClean="0">
                <a:solidFill>
                  <a:schemeClr val="tx1"/>
                </a:solidFill>
              </a:rPr>
              <a:t>Review the volunteer application form </a:t>
            </a:r>
            <a:r>
              <a:rPr lang="en-US" sz="1400" dirty="0">
                <a:solidFill>
                  <a:schemeClr val="tx1"/>
                </a:solidFill>
              </a:rPr>
              <a:t> </a:t>
            </a:r>
            <a:r>
              <a:rPr lang="en-US" sz="1400" dirty="0" smtClean="0">
                <a:solidFill>
                  <a:schemeClr val="tx1"/>
                </a:solidFill>
              </a:rPr>
              <a:t>if you’d like</a:t>
            </a:r>
          </a:p>
          <a:p>
            <a:endParaRPr lang="en-US" sz="1400" dirty="0">
              <a:solidFill>
                <a:schemeClr val="tx1"/>
              </a:solidFill>
            </a:endParaRPr>
          </a:p>
          <a:p>
            <a:r>
              <a:rPr lang="en-US" sz="1400" dirty="0" smtClean="0">
                <a:solidFill>
                  <a:schemeClr val="tx1"/>
                </a:solidFill>
              </a:rPr>
              <a:t>3.     Go back to Your Opportunity List </a:t>
            </a:r>
            <a:br>
              <a:rPr lang="en-US" sz="1400" dirty="0" smtClean="0">
                <a:solidFill>
                  <a:schemeClr val="tx1"/>
                </a:solidFill>
              </a:rPr>
            </a:br>
            <a:r>
              <a:rPr lang="en-US" sz="1400" dirty="0" smtClean="0">
                <a:solidFill>
                  <a:schemeClr val="tx1"/>
                </a:solidFill>
              </a:rPr>
              <a:t>     </a:t>
            </a:r>
            <a:r>
              <a:rPr lang="en-US" sz="1400" dirty="0">
                <a:solidFill>
                  <a:schemeClr val="tx1"/>
                </a:solidFill>
              </a:rPr>
              <a:t> </a:t>
            </a:r>
            <a:r>
              <a:rPr lang="en-US" sz="1400" dirty="0" smtClean="0">
                <a:solidFill>
                  <a:schemeClr val="tx1"/>
                </a:solidFill>
              </a:rPr>
              <a:t>   and  click </a:t>
            </a:r>
            <a:r>
              <a:rPr lang="en-US" sz="1400" dirty="0" smtClean="0">
                <a:solidFill>
                  <a:schemeClr val="tx1"/>
                </a:solidFill>
                <a:effectLst>
                  <a:outerShdw blurRad="38100" dist="38100" dir="2700000" algn="tl">
                    <a:srgbClr val="000000">
                      <a:alpha val="43137"/>
                    </a:srgbClr>
                  </a:outerShdw>
                </a:effectLst>
              </a:rPr>
              <a:t>Festival Garbage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         Cleanup</a:t>
            </a:r>
            <a:r>
              <a:rPr lang="en-US" sz="1400" dirty="0" smtClean="0">
                <a:solidFill>
                  <a:schemeClr val="tx1"/>
                </a:solidFill>
              </a:rPr>
              <a:t> </a:t>
            </a:r>
            <a:r>
              <a:rPr lang="en-US" sz="1400" dirty="0">
                <a:solidFill>
                  <a:schemeClr val="tx1"/>
                </a:solidFill>
              </a:rPr>
              <a:t> </a:t>
            </a:r>
            <a:r>
              <a:rPr lang="en-US" sz="1400" dirty="0" smtClean="0">
                <a:solidFill>
                  <a:schemeClr val="tx1"/>
                </a:solidFill>
              </a:rPr>
              <a:t>or on the </a:t>
            </a:r>
            <a:r>
              <a:rPr lang="en-US" sz="1400" dirty="0" smtClean="0">
                <a:solidFill>
                  <a:schemeClr val="tx1"/>
                </a:solidFill>
                <a:effectLst>
                  <a:outerShdw blurRad="38100" dist="38100" dir="2700000" algn="tl">
                    <a:srgbClr val="000000">
                      <a:alpha val="43137"/>
                    </a:srgbClr>
                  </a:outerShdw>
                </a:effectLst>
              </a:rPr>
              <a:t>Active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         Volunteer </a:t>
            </a:r>
            <a:r>
              <a:rPr lang="en-US" sz="1400" dirty="0" smtClean="0">
                <a:solidFill>
                  <a:schemeClr val="tx1"/>
                </a:solidFill>
              </a:rPr>
              <a:t>number</a:t>
            </a:r>
          </a:p>
          <a:p>
            <a:endParaRPr lang="en-US" sz="1400" dirty="0">
              <a:solidFill>
                <a:schemeClr val="tx1"/>
              </a:solidFill>
            </a:endParaRPr>
          </a:p>
          <a:p>
            <a:r>
              <a:rPr lang="en-US" sz="1400" dirty="0">
                <a:solidFill>
                  <a:schemeClr val="tx1"/>
                </a:solidFill>
              </a:rPr>
              <a:t>4</a:t>
            </a:r>
            <a:r>
              <a:rPr lang="en-US" sz="1400" dirty="0" smtClean="0">
                <a:solidFill>
                  <a:schemeClr val="tx1"/>
                </a:solidFill>
              </a:rPr>
              <a:t>.      This will open up scheduling, </a:t>
            </a:r>
            <a:br>
              <a:rPr lang="en-US" sz="1400" dirty="0" smtClean="0">
                <a:solidFill>
                  <a:schemeClr val="tx1"/>
                </a:solidFill>
              </a:rPr>
            </a:br>
            <a:r>
              <a:rPr lang="en-US" sz="1400" dirty="0" smtClean="0">
                <a:solidFill>
                  <a:schemeClr val="tx1"/>
                </a:solidFill>
              </a:rPr>
              <a:t>          check-in and logging hours </a:t>
            </a:r>
            <a:br>
              <a:rPr lang="en-US" sz="1400" dirty="0" smtClean="0">
                <a:solidFill>
                  <a:schemeClr val="tx1"/>
                </a:solidFill>
              </a:rPr>
            </a:br>
            <a:r>
              <a:rPr lang="en-US" sz="1400" dirty="0" smtClean="0">
                <a:solidFill>
                  <a:schemeClr val="tx1"/>
                </a:solidFill>
              </a:rPr>
              <a:t>          volunteer management for your </a:t>
            </a:r>
            <a:br>
              <a:rPr lang="en-US" sz="1400" dirty="0" smtClean="0">
                <a:solidFill>
                  <a:schemeClr val="tx1"/>
                </a:solidFill>
              </a:rPr>
            </a:br>
            <a:r>
              <a:rPr lang="en-US" sz="1400" dirty="0" smtClean="0">
                <a:solidFill>
                  <a:schemeClr val="tx1"/>
                </a:solidFill>
              </a:rPr>
              <a:t>          opportunity</a:t>
            </a:r>
            <a:endParaRPr lang="en-US" sz="1400" dirty="0">
              <a:solidFill>
                <a:schemeClr val="accent4">
                  <a:lumMod val="50000"/>
                </a:schemeClr>
              </a:solidFill>
            </a:endParaRPr>
          </a:p>
        </p:txBody>
      </p:sp>
      <p:pic>
        <p:nvPicPr>
          <p:cNvPr id="5" name="Picture 4"/>
          <p:cNvPicPr>
            <a:picLocks noChangeAspect="1"/>
          </p:cNvPicPr>
          <p:nvPr/>
        </p:nvPicPr>
        <p:blipFill>
          <a:blip r:embed="rId6"/>
          <a:stretch>
            <a:fillRect/>
          </a:stretch>
        </p:blipFill>
        <p:spPr>
          <a:xfrm>
            <a:off x="161513" y="2104178"/>
            <a:ext cx="8764608" cy="167286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161514" y="3890190"/>
            <a:ext cx="8764608" cy="2007267"/>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161513" y="6021890"/>
            <a:ext cx="8764608" cy="650122"/>
          </a:xfrm>
          <a:prstGeom prst="rect">
            <a:avLst/>
          </a:prstGeom>
          <a:ln>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9"/>
          <a:stretch>
            <a:fillRect/>
          </a:stretch>
        </p:blipFill>
        <p:spPr>
          <a:xfrm>
            <a:off x="161513" y="6048389"/>
            <a:ext cx="2028825" cy="247650"/>
          </a:xfrm>
          <a:prstGeom prst="rect">
            <a:avLst/>
          </a:prstGeom>
          <a:ln>
            <a:solidFill>
              <a:srgbClr val="FFC000"/>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0"/>
          <a:stretch>
            <a:fillRect/>
          </a:stretch>
        </p:blipFill>
        <p:spPr>
          <a:xfrm>
            <a:off x="7943987" y="3125780"/>
            <a:ext cx="708594" cy="354297"/>
          </a:xfrm>
          <a:prstGeom prst="rect">
            <a:avLst/>
          </a:prstGeom>
          <a:ln>
            <a:solidFill>
              <a:srgbClr val="FFC00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1"/>
          <a:stretch>
            <a:fillRect/>
          </a:stretch>
        </p:blipFill>
        <p:spPr>
          <a:xfrm>
            <a:off x="3930146" y="6048389"/>
            <a:ext cx="101973" cy="247650"/>
          </a:xfrm>
          <a:prstGeom prst="rect">
            <a:avLst/>
          </a:prstGeom>
          <a:ln>
            <a:solidFill>
              <a:srgbClr val="FFC0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1"/>
          <a:stretch>
            <a:fillRect/>
          </a:stretch>
        </p:blipFill>
        <p:spPr>
          <a:xfrm>
            <a:off x="10937633" y="4565356"/>
            <a:ext cx="83628" cy="235244"/>
          </a:xfrm>
          <a:prstGeom prst="rect">
            <a:avLst/>
          </a:prstGeom>
          <a:ln>
            <a:solidFill>
              <a:srgbClr val="FFC000"/>
            </a:solidFill>
          </a:ln>
          <a:effectLst>
            <a:outerShdw blurRad="292100" dist="139700" dir="2700000" algn="tl" rotWithShape="0">
              <a:srgbClr val="333333">
                <a:alpha val="65000"/>
              </a:srgbClr>
            </a:outerShdw>
          </a:effectLst>
        </p:spPr>
      </p:pic>
      <p:cxnSp>
        <p:nvCxnSpPr>
          <p:cNvPr id="12" name="Curved Connector 11"/>
          <p:cNvCxnSpPr/>
          <p:nvPr/>
        </p:nvCxnSpPr>
        <p:spPr>
          <a:xfrm rot="10800000" flipV="1">
            <a:off x="4132388" y="4619498"/>
            <a:ext cx="5411263" cy="17368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23586" y="316819"/>
            <a:ext cx="612584" cy="612743"/>
            <a:chOff x="7766071" y="3897022"/>
            <a:chExt cx="1225167" cy="1225486"/>
          </a:xfrm>
        </p:grpSpPr>
        <p:sp>
          <p:nvSpPr>
            <p:cNvPr id="25" name="TextBox 2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6976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43</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25185" y="1738029"/>
            <a:ext cx="7776821"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a:solidFill>
                  <a:schemeClr val="accent4">
                    <a:lumMod val="50000"/>
                  </a:schemeClr>
                </a:solidFill>
                <a:latin typeface="Myriad Pro"/>
                <a:cs typeface="Myriad Pro"/>
              </a:rPr>
              <a:t>#</a:t>
            </a:r>
            <a:r>
              <a:rPr lang="en-US" sz="2400" spc="-125" dirty="0" smtClean="0">
                <a:solidFill>
                  <a:schemeClr val="accent4">
                    <a:lumMod val="50000"/>
                  </a:schemeClr>
                </a:solidFill>
                <a:latin typeface="Myriad Pro"/>
                <a:cs typeface="Myriad Pro"/>
              </a:rPr>
              <a:t>1 – Volunteer Scheduling</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103579" y="2145579"/>
            <a:ext cx="2814102" cy="28931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tx1"/>
                </a:solidFill>
              </a:rPr>
              <a:t> You now need to schedule the    </a:t>
            </a:r>
            <a:br>
              <a:rPr lang="en-US" sz="1400" dirty="0" smtClean="0">
                <a:solidFill>
                  <a:schemeClr val="tx1"/>
                </a:solidFill>
              </a:rPr>
            </a:br>
            <a:r>
              <a:rPr lang="en-US" sz="1400" dirty="0" smtClean="0">
                <a:solidFill>
                  <a:schemeClr val="tx1"/>
                </a:solidFill>
              </a:rPr>
              <a:t> volunteer for the opportunity</a:t>
            </a:r>
          </a:p>
          <a:p>
            <a:pPr marL="285750" indent="-285750">
              <a:buFont typeface="Arial" panose="020B0604020202020204" pitchFamily="34" charset="0"/>
              <a:buChar char="•"/>
            </a:pPr>
            <a:endParaRPr lang="en-US" sz="1400" dirty="0">
              <a:solidFill>
                <a:schemeClr val="tx1"/>
              </a:solidFill>
            </a:endParaRPr>
          </a:p>
          <a:p>
            <a:r>
              <a:rPr lang="en-US" sz="1400" dirty="0">
                <a:solidFill>
                  <a:schemeClr val="tx1"/>
                </a:solidFill>
              </a:rPr>
              <a:t> </a:t>
            </a:r>
            <a:r>
              <a:rPr lang="en-US" sz="1400" dirty="0" smtClean="0">
                <a:solidFill>
                  <a:schemeClr val="tx1"/>
                </a:solidFill>
              </a:rPr>
              <a:t>1. Click on Scheduling and </a:t>
            </a:r>
            <a:br>
              <a:rPr lang="en-US" sz="1400" dirty="0" smtClean="0">
                <a:solidFill>
                  <a:schemeClr val="tx1"/>
                </a:solidFill>
              </a:rPr>
            </a:br>
            <a:r>
              <a:rPr lang="en-US" sz="1400" dirty="0" smtClean="0">
                <a:solidFill>
                  <a:schemeClr val="tx1"/>
                </a:solidFill>
              </a:rPr>
              <a:t>      select the Venue, Shift, </a:t>
            </a:r>
            <a:br>
              <a:rPr lang="en-US" sz="1400" dirty="0" smtClean="0">
                <a:solidFill>
                  <a:schemeClr val="tx1"/>
                </a:solidFill>
              </a:rPr>
            </a:br>
            <a:r>
              <a:rPr lang="en-US" sz="1400" dirty="0" smtClean="0">
                <a:solidFill>
                  <a:schemeClr val="tx1"/>
                </a:solidFill>
              </a:rPr>
              <a:t>      Position </a:t>
            </a:r>
          </a:p>
          <a:p>
            <a:pPr marL="285750" indent="-285750">
              <a:buFont typeface="Arial" panose="020B0604020202020204" pitchFamily="34" charset="0"/>
              <a:buChar char="•"/>
            </a:pPr>
            <a:endParaRPr lang="en-US" sz="1400" dirty="0">
              <a:solidFill>
                <a:schemeClr val="tx1"/>
              </a:solidFill>
            </a:endParaRPr>
          </a:p>
          <a:p>
            <a:r>
              <a:rPr lang="en-US" sz="1400" dirty="0" smtClean="0">
                <a:solidFill>
                  <a:schemeClr val="tx1"/>
                </a:solidFill>
              </a:rPr>
              <a:t> 2. Remember we set up the </a:t>
            </a:r>
            <a:br>
              <a:rPr lang="en-US" sz="1400" dirty="0" smtClean="0">
                <a:solidFill>
                  <a:schemeClr val="tx1"/>
                </a:solidFill>
              </a:rPr>
            </a:br>
            <a:r>
              <a:rPr lang="en-US" sz="1400" dirty="0" smtClean="0">
                <a:solidFill>
                  <a:schemeClr val="tx1"/>
                </a:solidFill>
              </a:rPr>
              <a:t>      opportunity for a weekly    </a:t>
            </a:r>
            <a:br>
              <a:rPr lang="en-US" sz="1400" dirty="0" smtClean="0">
                <a:solidFill>
                  <a:schemeClr val="tx1"/>
                </a:solidFill>
              </a:rPr>
            </a:br>
            <a:r>
              <a:rPr lang="en-US" sz="1400" dirty="0" smtClean="0">
                <a:solidFill>
                  <a:schemeClr val="tx1"/>
                </a:solidFill>
              </a:rPr>
              <a:t>      Friday occurrence.</a:t>
            </a:r>
          </a:p>
          <a:p>
            <a:pPr marL="285750" indent="-285750">
              <a:buFont typeface="Arial" panose="020B0604020202020204" pitchFamily="34" charset="0"/>
              <a:buChar char="•"/>
            </a:pPr>
            <a:endParaRPr lang="en-US" sz="1400" dirty="0">
              <a:solidFill>
                <a:schemeClr val="tx1"/>
              </a:solidFill>
            </a:endParaRPr>
          </a:p>
          <a:p>
            <a:r>
              <a:rPr lang="en-US" sz="1400" dirty="0" smtClean="0">
                <a:solidFill>
                  <a:schemeClr val="tx1"/>
                </a:solidFill>
              </a:rPr>
              <a:t> 3. Schedule availability by date </a:t>
            </a:r>
            <a:br>
              <a:rPr lang="en-US" sz="1400" dirty="0" smtClean="0">
                <a:solidFill>
                  <a:schemeClr val="tx1"/>
                </a:solidFill>
              </a:rPr>
            </a:br>
            <a:r>
              <a:rPr lang="en-US" sz="1400" dirty="0" smtClean="0">
                <a:solidFill>
                  <a:schemeClr val="tx1"/>
                </a:solidFill>
              </a:rPr>
              <a:t>      to pull up a list of Friday dates  </a:t>
            </a:r>
            <a:endParaRPr lang="en-US" sz="1400" dirty="0">
              <a:solidFill>
                <a:schemeClr val="tx1"/>
              </a:solidFill>
            </a:endParaRPr>
          </a:p>
        </p:txBody>
      </p:sp>
      <p:pic>
        <p:nvPicPr>
          <p:cNvPr id="6" name="Picture 5"/>
          <p:cNvPicPr>
            <a:picLocks noChangeAspect="1"/>
          </p:cNvPicPr>
          <p:nvPr/>
        </p:nvPicPr>
        <p:blipFill>
          <a:blip r:embed="rId6"/>
          <a:stretch>
            <a:fillRect/>
          </a:stretch>
        </p:blipFill>
        <p:spPr>
          <a:xfrm>
            <a:off x="125185" y="2118654"/>
            <a:ext cx="8853208" cy="1914866"/>
          </a:xfrm>
          <a:prstGeom prst="rect">
            <a:avLst/>
          </a:prstGeom>
          <a:ln>
            <a:solidFill>
              <a:srgbClr val="FFC00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a:stretch>
            <a:fillRect/>
          </a:stretch>
        </p:blipFill>
        <p:spPr>
          <a:xfrm>
            <a:off x="4098853" y="3375497"/>
            <a:ext cx="686507" cy="265745"/>
          </a:xfrm>
          <a:prstGeom prst="rect">
            <a:avLst/>
          </a:prstGeom>
          <a:ln>
            <a:solidFill>
              <a:srgbClr val="FFC000"/>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stretch>
            <a:fillRect/>
          </a:stretch>
        </p:blipFill>
        <p:spPr>
          <a:xfrm>
            <a:off x="125185" y="3844412"/>
            <a:ext cx="7954852" cy="3007322"/>
          </a:xfrm>
          <a:prstGeom prst="rect">
            <a:avLst/>
          </a:prstGeom>
          <a:ln>
            <a:solidFill>
              <a:srgbClr val="FFC000"/>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a:off x="5757315" y="5076327"/>
            <a:ext cx="4297464" cy="1737627"/>
          </a:xfrm>
          <a:prstGeom prst="rect">
            <a:avLst/>
          </a:prstGeom>
          <a:ln>
            <a:solidFill>
              <a:srgbClr val="FFC000"/>
            </a:solidFill>
          </a:ln>
        </p:spPr>
      </p:pic>
      <p:pic>
        <p:nvPicPr>
          <p:cNvPr id="17" name="Picture 16"/>
          <p:cNvPicPr>
            <a:picLocks noChangeAspect="1"/>
          </p:cNvPicPr>
          <p:nvPr/>
        </p:nvPicPr>
        <p:blipFill>
          <a:blip r:embed="rId10"/>
          <a:stretch>
            <a:fillRect/>
          </a:stretch>
        </p:blipFill>
        <p:spPr>
          <a:xfrm>
            <a:off x="4857791" y="2980648"/>
            <a:ext cx="314325" cy="304800"/>
          </a:xfrm>
          <a:prstGeom prst="roundRect">
            <a:avLst>
              <a:gd name="adj" fmla="val 8594"/>
            </a:avLst>
          </a:prstGeom>
          <a:solidFill>
            <a:srgbClr val="FFFFFF">
              <a:shade val="85000"/>
            </a:srgbClr>
          </a:solidFill>
          <a:ln>
            <a:noFill/>
          </a:ln>
          <a:effectLst/>
        </p:spPr>
      </p:pic>
      <p:pic>
        <p:nvPicPr>
          <p:cNvPr id="19" name="Picture 18"/>
          <p:cNvPicPr>
            <a:picLocks noChangeAspect="1"/>
          </p:cNvPicPr>
          <p:nvPr/>
        </p:nvPicPr>
        <p:blipFill>
          <a:blip r:embed="rId11"/>
          <a:stretch>
            <a:fillRect/>
          </a:stretch>
        </p:blipFill>
        <p:spPr>
          <a:xfrm>
            <a:off x="4098853" y="4744884"/>
            <a:ext cx="314912" cy="306401"/>
          </a:xfrm>
          <a:prstGeom prst="roundRect">
            <a:avLst>
              <a:gd name="adj" fmla="val 8594"/>
            </a:avLst>
          </a:prstGeom>
          <a:solidFill>
            <a:srgbClr val="FFFFFF">
              <a:shade val="85000"/>
            </a:srgbClr>
          </a:solidFill>
          <a:ln>
            <a:noFill/>
          </a:ln>
          <a:effectLst/>
        </p:spPr>
      </p:pic>
      <p:pic>
        <p:nvPicPr>
          <p:cNvPr id="20" name="Picture 19"/>
          <p:cNvPicPr>
            <a:picLocks noChangeAspect="1"/>
          </p:cNvPicPr>
          <p:nvPr/>
        </p:nvPicPr>
        <p:blipFill>
          <a:blip r:embed="rId12"/>
          <a:stretch>
            <a:fillRect/>
          </a:stretch>
        </p:blipFill>
        <p:spPr>
          <a:xfrm>
            <a:off x="5370873" y="5452705"/>
            <a:ext cx="323850" cy="314325"/>
          </a:xfrm>
          <a:prstGeom prst="roundRect">
            <a:avLst>
              <a:gd name="adj" fmla="val 8594"/>
            </a:avLst>
          </a:prstGeom>
          <a:solidFill>
            <a:srgbClr val="FFFFFF">
              <a:shade val="85000"/>
            </a:srgbClr>
          </a:solidFill>
          <a:ln>
            <a:noFill/>
          </a:ln>
          <a:effectLst/>
        </p:spPr>
      </p:pic>
      <p:grpSp>
        <p:nvGrpSpPr>
          <p:cNvPr id="21" name="Group 20"/>
          <p:cNvGrpSpPr/>
          <p:nvPr/>
        </p:nvGrpSpPr>
        <p:grpSpPr>
          <a:xfrm>
            <a:off x="323586" y="316819"/>
            <a:ext cx="612584" cy="612743"/>
            <a:chOff x="7766071" y="3897022"/>
            <a:chExt cx="1225167" cy="1225486"/>
          </a:xfrm>
        </p:grpSpPr>
        <p:sp>
          <p:nvSpPr>
            <p:cNvPr id="22" name="TextBox 21"/>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3620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44</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a:solidFill>
                  <a:schemeClr val="accent4">
                    <a:lumMod val="50000"/>
                  </a:schemeClr>
                </a:solidFill>
                <a:latin typeface="Myriad Pro"/>
                <a:cs typeface="Myriad Pro"/>
              </a:rPr>
              <a:t>#</a:t>
            </a:r>
            <a:r>
              <a:rPr lang="en-US" sz="2400" spc="-125" dirty="0" smtClean="0">
                <a:solidFill>
                  <a:schemeClr val="accent4">
                    <a:lumMod val="50000"/>
                  </a:schemeClr>
                </a:solidFill>
                <a:latin typeface="Myriad Pro"/>
                <a:cs typeface="Myriad Pro"/>
              </a:rPr>
              <a:t>1 – Logging Hours</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Now we are logging hours for </a:t>
            </a:r>
            <a:r>
              <a:rPr lang="en-US" sz="1400" dirty="0" smtClean="0">
                <a:solidFill>
                  <a:schemeClr val="tx1"/>
                </a:solidFill>
              </a:rPr>
              <a:t>Mike</a:t>
            </a:r>
            <a:r>
              <a:rPr lang="en-US" sz="1400" dirty="0" smtClean="0">
                <a:solidFill>
                  <a:schemeClr val="tx1"/>
                </a:solidFill>
              </a:rPr>
              <a:t>, and </a:t>
            </a:r>
            <a:r>
              <a:rPr lang="en-US" sz="1400" dirty="0" smtClean="0">
                <a:solidFill>
                  <a:schemeClr val="tx1"/>
                </a:solidFill>
              </a:rPr>
              <a:t>the volunteer </a:t>
            </a:r>
            <a:r>
              <a:rPr lang="en-US" sz="1400" dirty="0" smtClean="0">
                <a:solidFill>
                  <a:schemeClr val="tx1"/>
                </a:solidFill>
              </a:rPr>
              <a:t>assignments/dates </a:t>
            </a:r>
            <a:r>
              <a:rPr lang="en-US" sz="1400" dirty="0" smtClean="0">
                <a:solidFill>
                  <a:schemeClr val="tx1"/>
                </a:solidFill>
              </a:rPr>
              <a:t>appear on screen that you can log hours for.</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Opportunity Setting </a:t>
            </a:r>
            <a:endParaRPr lang="en-US" sz="1400" dirty="0">
              <a:solidFill>
                <a:schemeClr val="tx1"/>
              </a:solidFill>
            </a:endParaRPr>
          </a:p>
          <a:p>
            <a:endParaRPr lang="en-US" sz="1400" dirty="0" smtClean="0">
              <a:solidFill>
                <a:schemeClr val="tx1"/>
              </a:solidFill>
            </a:endParaRPr>
          </a:p>
          <a:p>
            <a:r>
              <a:rPr lang="en-US" sz="1400" dirty="0" smtClean="0">
                <a:solidFill>
                  <a:schemeClr val="tx1"/>
                </a:solidFill>
              </a:rPr>
              <a:t>        is turned on, the volunteer can log   </a:t>
            </a:r>
            <a:br>
              <a:rPr lang="en-US" sz="1400" dirty="0" smtClean="0">
                <a:solidFill>
                  <a:schemeClr val="tx1"/>
                </a:solidFill>
              </a:rPr>
            </a:br>
            <a:r>
              <a:rPr lang="en-US" sz="1400" dirty="0" smtClean="0">
                <a:solidFill>
                  <a:schemeClr val="tx1"/>
                </a:solidFill>
              </a:rPr>
              <a:t>        their own hours from their   </a:t>
            </a:r>
            <a:br>
              <a:rPr lang="en-US" sz="1400" dirty="0" smtClean="0">
                <a:solidFill>
                  <a:schemeClr val="tx1"/>
                </a:solidFill>
              </a:rPr>
            </a:br>
            <a:r>
              <a:rPr lang="en-US" sz="1400" dirty="0" smtClean="0">
                <a:solidFill>
                  <a:schemeClr val="tx1"/>
                </a:solidFill>
              </a:rPr>
              <a:t>        dashboard.</a:t>
            </a:r>
          </a:p>
          <a:p>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The other way to log hours is to click on </a:t>
            </a:r>
            <a:r>
              <a:rPr lang="en-US" sz="1400" dirty="0">
                <a:solidFill>
                  <a:schemeClr val="tx1"/>
                </a:solidFill>
                <a:effectLst>
                  <a:outerShdw blurRad="38100" dist="38100" dir="2700000" algn="tl">
                    <a:srgbClr val="000000">
                      <a:alpha val="43137"/>
                    </a:srgbClr>
                  </a:outerShdw>
                </a:effectLst>
              </a:rPr>
              <a:t>Attendance</a:t>
            </a:r>
            <a:r>
              <a:rPr lang="en-US" sz="1400" dirty="0">
                <a:solidFill>
                  <a:schemeClr val="tx1"/>
                </a:solidFill>
              </a:rPr>
              <a:t> and check the volunteer into </a:t>
            </a:r>
            <a:r>
              <a:rPr lang="en-US" sz="1400" dirty="0" smtClean="0">
                <a:solidFill>
                  <a:schemeClr val="tx1"/>
                </a:solidFill>
              </a:rPr>
              <a:t>their scheduled shift for </a:t>
            </a:r>
            <a:r>
              <a:rPr lang="en-US" sz="1400" dirty="0">
                <a:solidFill>
                  <a:schemeClr val="tx1"/>
                </a:solidFill>
              </a:rPr>
              <a:t>a specific </a:t>
            </a:r>
            <a:r>
              <a:rPr lang="en-US" sz="1400" dirty="0" smtClean="0">
                <a:solidFill>
                  <a:schemeClr val="tx1"/>
                </a:solidFill>
              </a:rPr>
              <a:t>date…</a:t>
            </a:r>
            <a:endParaRPr lang="en-US" sz="1400" dirty="0">
              <a:solidFill>
                <a:schemeClr val="accent4">
                  <a:lumMod val="50000"/>
                </a:schemeClr>
              </a:solidFill>
            </a:endParaRPr>
          </a:p>
        </p:txBody>
      </p:sp>
      <p:pic>
        <p:nvPicPr>
          <p:cNvPr id="9" name="Picture 8"/>
          <p:cNvPicPr>
            <a:picLocks noChangeAspect="1"/>
          </p:cNvPicPr>
          <p:nvPr/>
        </p:nvPicPr>
        <p:blipFill>
          <a:blip r:embed="rId6"/>
          <a:stretch>
            <a:fillRect/>
          </a:stretch>
        </p:blipFill>
        <p:spPr>
          <a:xfrm>
            <a:off x="11627967" y="3485879"/>
            <a:ext cx="322117" cy="189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7"/>
          <a:stretch>
            <a:fillRect/>
          </a:stretch>
        </p:blipFill>
        <p:spPr>
          <a:xfrm>
            <a:off x="161513" y="2096148"/>
            <a:ext cx="8869152" cy="1484641"/>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3968115" y="3152803"/>
            <a:ext cx="704850" cy="219075"/>
          </a:xfrm>
          <a:prstGeom prst="rect">
            <a:avLst/>
          </a:prstGeom>
          <a:ln>
            <a:solidFill>
              <a:schemeClr val="tx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9"/>
          <a:stretch>
            <a:fillRect/>
          </a:stretch>
        </p:blipFill>
        <p:spPr>
          <a:xfrm>
            <a:off x="1459522" y="3660760"/>
            <a:ext cx="7571143" cy="2212925"/>
          </a:xfrm>
          <a:prstGeom prst="rect">
            <a:avLst/>
          </a:prstGeom>
          <a:ln>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10"/>
          <a:stretch>
            <a:fillRect/>
          </a:stretch>
        </p:blipFill>
        <p:spPr>
          <a:xfrm>
            <a:off x="6315441" y="3152803"/>
            <a:ext cx="146905" cy="237308"/>
          </a:xfrm>
          <a:prstGeom prst="rect">
            <a:avLst/>
          </a:prstGeom>
          <a:ln>
            <a:solidFill>
              <a:schemeClr val="tx1"/>
            </a:solid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11"/>
          <a:stretch>
            <a:fillRect/>
          </a:stretch>
        </p:blipFill>
        <p:spPr>
          <a:xfrm>
            <a:off x="9409376" y="3479546"/>
            <a:ext cx="2161622" cy="181214"/>
          </a:xfrm>
          <a:prstGeom prst="rect">
            <a:avLst/>
          </a:prstGeom>
          <a:ln>
            <a:solidFill>
              <a:schemeClr val="tx1"/>
            </a:solidFill>
          </a:ln>
          <a:effectLst>
            <a:outerShdw blurRad="292100" dist="139700" dir="2700000" algn="tl" rotWithShape="0">
              <a:srgbClr val="333333">
                <a:alpha val="65000"/>
              </a:srgbClr>
            </a:outerShdw>
          </a:effectLst>
        </p:spPr>
      </p:pic>
      <p:grpSp>
        <p:nvGrpSpPr>
          <p:cNvPr id="15" name="Group 14"/>
          <p:cNvGrpSpPr/>
          <p:nvPr/>
        </p:nvGrpSpPr>
        <p:grpSpPr>
          <a:xfrm>
            <a:off x="323586" y="316819"/>
            <a:ext cx="612584" cy="612743"/>
            <a:chOff x="7766071" y="3897022"/>
            <a:chExt cx="1225167" cy="1225486"/>
          </a:xfrm>
        </p:grpSpPr>
        <p:sp>
          <p:nvSpPr>
            <p:cNvPr id="17" name="TextBox 16"/>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0"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89338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45</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49761" y="1738029"/>
            <a:ext cx="7852246"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a:solidFill>
                  <a:schemeClr val="accent4">
                    <a:lumMod val="50000"/>
                  </a:schemeClr>
                </a:solidFill>
                <a:latin typeface="Myriad Pro"/>
                <a:cs typeface="Myriad Pro"/>
              </a:rPr>
              <a:t>#</a:t>
            </a:r>
            <a:r>
              <a:rPr lang="en-US" sz="2400" spc="-125" dirty="0" smtClean="0">
                <a:solidFill>
                  <a:schemeClr val="accent4">
                    <a:lumMod val="50000"/>
                  </a:schemeClr>
                </a:solidFill>
                <a:latin typeface="Myriad Pro"/>
                <a:cs typeface="Myriad Pro"/>
              </a:rPr>
              <a:t>1 - </a:t>
            </a:r>
            <a:r>
              <a:rPr lang="en-US" sz="2400" dirty="0" smtClean="0">
                <a:solidFill>
                  <a:schemeClr val="accent4">
                    <a:lumMod val="50000"/>
                  </a:schemeClr>
                </a:solidFill>
                <a:latin typeface="Myriad Pro"/>
                <a:cs typeface="Myriad Pro"/>
              </a:rPr>
              <a:t> </a:t>
            </a:r>
            <a:r>
              <a:rPr lang="en-US" sz="2400" spc="-125" dirty="0" smtClean="0">
                <a:solidFill>
                  <a:schemeClr val="accent4">
                    <a:lumMod val="50000"/>
                  </a:schemeClr>
                </a:solidFill>
                <a:latin typeface="Myriad Pro"/>
                <a:cs typeface="Myriad Pro"/>
              </a:rPr>
              <a:t>Attendance</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3976" y="1549188"/>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2670795" y="4914608"/>
            <a:ext cx="7818428"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Another volunteer management action we can take is </a:t>
            </a:r>
            <a:r>
              <a:rPr lang="en-US" sz="1400" dirty="0" smtClean="0">
                <a:solidFill>
                  <a:schemeClr val="tx1"/>
                </a:solidFill>
                <a:effectLst>
                  <a:outerShdw blurRad="38100" dist="38100" dir="2700000" algn="tl">
                    <a:srgbClr val="000000">
                      <a:alpha val="43137"/>
                    </a:srgbClr>
                  </a:outerShdw>
                </a:effectLst>
              </a:rPr>
              <a:t>checking in volunteers as attended or no shows</a:t>
            </a:r>
            <a:r>
              <a:rPr lang="en-US" sz="1400" dirty="0" smtClean="0">
                <a:solidFill>
                  <a:schemeClr val="tx1"/>
                </a:solidFill>
              </a:rPr>
              <a:t>. When you click that a volunteer has </a:t>
            </a:r>
            <a:r>
              <a:rPr lang="en-US" sz="1400" dirty="0" smtClean="0">
                <a:solidFill>
                  <a:schemeClr val="tx1"/>
                </a:solidFill>
                <a:effectLst>
                  <a:outerShdw blurRad="38100" dist="38100" dir="2700000" algn="tl">
                    <a:srgbClr val="000000">
                      <a:alpha val="43137"/>
                    </a:srgbClr>
                  </a:outerShdw>
                </a:effectLst>
              </a:rPr>
              <a:t>Attended</a:t>
            </a:r>
            <a:r>
              <a:rPr lang="en-US" sz="1400" dirty="0" smtClean="0">
                <a:solidFill>
                  <a:schemeClr val="tx1"/>
                </a:solidFill>
              </a:rPr>
              <a:t> the volunteer shift, their hours are Auto Logged. (Setting on page 20)</a:t>
            </a:r>
          </a:p>
          <a:p>
            <a:endParaRPr lang="en-US" sz="1400" dirty="0">
              <a:solidFill>
                <a:schemeClr val="tx1"/>
              </a:solidFill>
            </a:endParaRPr>
          </a:p>
          <a:p>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You will need to click </a:t>
            </a:r>
            <a:r>
              <a:rPr lang="en-US" sz="1400" dirty="0" smtClean="0">
                <a:solidFill>
                  <a:schemeClr val="tx1"/>
                </a:solidFill>
                <a:effectLst>
                  <a:outerShdw blurRad="38100" dist="38100" dir="2700000" algn="tl">
                    <a:srgbClr val="000000">
                      <a:alpha val="43137"/>
                    </a:srgbClr>
                  </a:outerShdw>
                </a:effectLst>
              </a:rPr>
              <a:t>Get Attendees </a:t>
            </a:r>
            <a:r>
              <a:rPr lang="en-US" sz="1400" dirty="0" smtClean="0">
                <a:solidFill>
                  <a:schemeClr val="tx1"/>
                </a:solidFill>
              </a:rPr>
              <a:t>once you search by date. </a:t>
            </a:r>
            <a:r>
              <a:rPr lang="en-US" sz="1400" dirty="0">
                <a:solidFill>
                  <a:schemeClr val="tx1"/>
                </a:solidFill>
              </a:rPr>
              <a:t>You can sort by </a:t>
            </a:r>
            <a:r>
              <a:rPr lang="en-US" sz="1400" dirty="0" smtClean="0">
                <a:solidFill>
                  <a:schemeClr val="tx1"/>
                </a:solidFill>
              </a:rPr>
              <a:t>location, shift, or you </a:t>
            </a:r>
            <a:r>
              <a:rPr lang="en-US" sz="1400" dirty="0">
                <a:solidFill>
                  <a:schemeClr val="tx1"/>
                </a:solidFill>
              </a:rPr>
              <a:t>check in volunteers by name </a:t>
            </a:r>
            <a:r>
              <a:rPr lang="en-US" sz="1400" dirty="0" smtClean="0">
                <a:solidFill>
                  <a:schemeClr val="tx1"/>
                </a:solidFill>
              </a:rPr>
              <a:t>search once you’ve established your date. if you hover over the check in window, you also have a no show option which logs 0 hours for the volunteer</a:t>
            </a:r>
            <a:endParaRPr lang="en-US" sz="1400" dirty="0">
              <a:solidFill>
                <a:schemeClr val="tx1"/>
              </a:solidFill>
            </a:endParaRPr>
          </a:p>
        </p:txBody>
      </p:sp>
      <p:pic>
        <p:nvPicPr>
          <p:cNvPr id="6" name="Picture 5"/>
          <p:cNvPicPr>
            <a:picLocks noChangeAspect="1"/>
          </p:cNvPicPr>
          <p:nvPr/>
        </p:nvPicPr>
        <p:blipFill>
          <a:blip r:embed="rId6"/>
          <a:stretch>
            <a:fillRect/>
          </a:stretch>
        </p:blipFill>
        <p:spPr>
          <a:xfrm>
            <a:off x="49761" y="2073063"/>
            <a:ext cx="11063287" cy="2725302"/>
          </a:xfrm>
          <a:prstGeom prst="rect">
            <a:avLst/>
          </a:prstGeom>
          <a:ln>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7"/>
          <a:stretch>
            <a:fillRect/>
          </a:stretch>
        </p:blipFill>
        <p:spPr>
          <a:xfrm>
            <a:off x="5159086" y="5427582"/>
            <a:ext cx="3219983" cy="394967"/>
          </a:xfrm>
          <a:prstGeom prst="rect">
            <a:avLst/>
          </a:prstGeom>
          <a:ln>
            <a:solidFill>
              <a:srgbClr val="FFC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1689223" y="4044685"/>
            <a:ext cx="863249" cy="252044"/>
          </a:xfrm>
          <a:prstGeom prst="rect">
            <a:avLst/>
          </a:prstGeom>
          <a:ln>
            <a:solidFill>
              <a:schemeClr val="bg2"/>
            </a:solidFill>
          </a:ln>
        </p:spPr>
      </p:pic>
      <p:cxnSp>
        <p:nvCxnSpPr>
          <p:cNvPr id="13" name="Straight Arrow Connector 12"/>
          <p:cNvCxnSpPr/>
          <p:nvPr/>
        </p:nvCxnSpPr>
        <p:spPr>
          <a:xfrm flipV="1">
            <a:off x="7367954" y="2699238"/>
            <a:ext cx="2584938" cy="337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23586" y="316819"/>
            <a:ext cx="612584" cy="612743"/>
            <a:chOff x="7766071" y="3897022"/>
            <a:chExt cx="1225167" cy="1225486"/>
          </a:xfrm>
        </p:grpSpPr>
        <p:sp>
          <p:nvSpPr>
            <p:cNvPr id="24" name="TextBox 2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5</a:t>
              </a:r>
            </a:p>
          </p:txBody>
        </p:sp>
        <p:sp>
          <p:nvSpPr>
            <p:cNvPr id="2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9165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Scenario #2</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399812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47</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620823" y="1738029"/>
            <a:ext cx="728118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#2 – Team Volunteer Application </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5514" y="2174453"/>
            <a:ext cx="3019374" cy="246221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tx1"/>
                </a:solidFill>
              </a:rPr>
              <a:t>1. This time Mike is applying his team, </a:t>
            </a:r>
            <a:br>
              <a:rPr lang="en-US" sz="1400" dirty="0" smtClean="0">
                <a:solidFill>
                  <a:schemeClr val="tx1"/>
                </a:solidFill>
              </a:rPr>
            </a:b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rPr>
              <a:t>The CPAs </a:t>
            </a:r>
            <a:r>
              <a:rPr lang="en-US" sz="1400" dirty="0" smtClean="0">
                <a:solidFill>
                  <a:schemeClr val="tx1"/>
                </a:solidFill>
              </a:rPr>
              <a:t>for the volunteer </a:t>
            </a:r>
            <a:br>
              <a:rPr lang="en-US" sz="1400" dirty="0" smtClean="0">
                <a:solidFill>
                  <a:schemeClr val="tx1"/>
                </a:solidFill>
              </a:rPr>
            </a:br>
            <a:r>
              <a:rPr lang="en-US" sz="1400" dirty="0" smtClean="0">
                <a:solidFill>
                  <a:schemeClr val="tx1"/>
                </a:solidFill>
              </a:rPr>
              <a:t>     opportunity</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r>
              <a:rPr lang="en-US" sz="1400" dirty="0" smtClean="0">
                <a:solidFill>
                  <a:schemeClr val="tx1"/>
                </a:solidFill>
              </a:rPr>
              <a:t>2. </a:t>
            </a:r>
            <a:r>
              <a:rPr lang="en-US" sz="1400" dirty="0" smtClean="0">
                <a:solidFill>
                  <a:schemeClr val="tx1"/>
                </a:solidFill>
              </a:rPr>
              <a:t>Mike selects the size of his team and </a:t>
            </a:r>
            <a:br>
              <a:rPr lang="en-US" sz="1400" dirty="0" smtClean="0">
                <a:solidFill>
                  <a:schemeClr val="tx1"/>
                </a:solidFill>
              </a:rPr>
            </a:br>
            <a:r>
              <a:rPr lang="en-US" sz="1400" dirty="0" smtClean="0">
                <a:solidFill>
                  <a:schemeClr val="tx1"/>
                </a:solidFill>
              </a:rPr>
              <a:t>     submits the application</a:t>
            </a:r>
            <a:endParaRPr lang="en-US" sz="1400" dirty="0" smtClean="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r>
              <a:rPr lang="en-US" sz="1400" dirty="0" smtClean="0">
                <a:solidFill>
                  <a:schemeClr val="tx1"/>
                </a:solidFill>
              </a:rPr>
              <a:t>3. </a:t>
            </a:r>
            <a:r>
              <a:rPr lang="en-US" sz="1400" dirty="0" smtClean="0">
                <a:solidFill>
                  <a:schemeClr val="tx1"/>
                </a:solidFill>
              </a:rPr>
              <a:t> Notice the names and emails of the </a:t>
            </a:r>
            <a:br>
              <a:rPr lang="en-US" sz="1400" dirty="0" smtClean="0">
                <a:solidFill>
                  <a:schemeClr val="tx1"/>
                </a:solidFill>
              </a:rPr>
            </a:br>
            <a:r>
              <a:rPr lang="en-US" sz="1400" dirty="0" smtClean="0">
                <a:solidFill>
                  <a:schemeClr val="tx1"/>
                </a:solidFill>
              </a:rPr>
              <a:t>     volunteers on his team are not </a:t>
            </a:r>
            <a:br>
              <a:rPr lang="en-US" sz="1400" dirty="0" smtClean="0">
                <a:solidFill>
                  <a:schemeClr val="tx1"/>
                </a:solidFill>
              </a:rPr>
            </a:br>
            <a:r>
              <a:rPr lang="en-US" sz="1400" dirty="0" smtClean="0">
                <a:solidFill>
                  <a:schemeClr val="tx1"/>
                </a:solidFill>
              </a:rPr>
              <a:t>     required upon submittal for this </a:t>
            </a:r>
            <a:br>
              <a:rPr lang="en-US" sz="1400" dirty="0" smtClean="0">
                <a:solidFill>
                  <a:schemeClr val="tx1"/>
                </a:solidFill>
              </a:rPr>
            </a:br>
            <a:r>
              <a:rPr lang="en-US" sz="1400" dirty="0" smtClean="0">
                <a:solidFill>
                  <a:schemeClr val="tx1"/>
                </a:solidFill>
              </a:rPr>
              <a:t>     opportunity (see page 32)</a:t>
            </a:r>
            <a:endParaRPr lang="en-US" sz="1400" dirty="0" smtClean="0">
              <a:solidFill>
                <a:schemeClr val="tx1"/>
              </a:solidFill>
            </a:endParaRPr>
          </a:p>
        </p:txBody>
      </p:sp>
      <p:pic>
        <p:nvPicPr>
          <p:cNvPr id="9" name="Picture 8"/>
          <p:cNvPicPr>
            <a:picLocks noChangeAspect="1"/>
          </p:cNvPicPr>
          <p:nvPr/>
        </p:nvPicPr>
        <p:blipFill>
          <a:blip r:embed="rId6"/>
          <a:stretch>
            <a:fillRect/>
          </a:stretch>
        </p:blipFill>
        <p:spPr>
          <a:xfrm>
            <a:off x="540709" y="3142035"/>
            <a:ext cx="1484358" cy="1981268"/>
          </a:xfrm>
          <a:prstGeom prst="rect">
            <a:avLst/>
          </a:prstGeom>
          <a:ln>
            <a:solidFill>
              <a:schemeClr val="tx1"/>
            </a:solidFill>
          </a:ln>
          <a:effectLst>
            <a:outerShdw blurRad="292100" dist="139700" dir="2700000" algn="tl" rotWithShape="0">
              <a:srgbClr val="333333">
                <a:alpha val="65000"/>
              </a:srgbClr>
            </a:outerShdw>
          </a:effectLst>
        </p:spPr>
      </p:pic>
      <p:cxnSp>
        <p:nvCxnSpPr>
          <p:cNvPr id="21" name="Curved Connector 20"/>
          <p:cNvCxnSpPr/>
          <p:nvPr/>
        </p:nvCxnSpPr>
        <p:spPr>
          <a:xfrm flipV="1">
            <a:off x="1587058" y="2770598"/>
            <a:ext cx="526261" cy="32566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a:stretch>
            <a:fillRect/>
          </a:stretch>
        </p:blipFill>
        <p:spPr>
          <a:xfrm>
            <a:off x="11699679" y="5619199"/>
            <a:ext cx="323850" cy="314325"/>
          </a:xfrm>
          <a:prstGeom prst="roundRect">
            <a:avLst>
              <a:gd name="adj" fmla="val 8594"/>
            </a:avLst>
          </a:prstGeom>
          <a:solidFill>
            <a:srgbClr val="FFFFFF">
              <a:shade val="85000"/>
            </a:srgbClr>
          </a:solidFill>
          <a:ln>
            <a:noFill/>
          </a:ln>
          <a:effectLst/>
        </p:spPr>
      </p:pic>
      <p:pic>
        <p:nvPicPr>
          <p:cNvPr id="29" name="Picture 28"/>
          <p:cNvPicPr>
            <a:picLocks noChangeAspect="1"/>
          </p:cNvPicPr>
          <p:nvPr/>
        </p:nvPicPr>
        <p:blipFill>
          <a:blip r:embed="rId8"/>
          <a:stretch>
            <a:fillRect/>
          </a:stretch>
        </p:blipFill>
        <p:spPr>
          <a:xfrm>
            <a:off x="936170" y="2781029"/>
            <a:ext cx="314325" cy="304800"/>
          </a:xfrm>
          <a:prstGeom prst="roundRect">
            <a:avLst>
              <a:gd name="adj" fmla="val 8594"/>
            </a:avLst>
          </a:prstGeom>
          <a:solidFill>
            <a:srgbClr val="FFFFFF">
              <a:shade val="85000"/>
            </a:srgbClr>
          </a:solidFill>
          <a:ln>
            <a:noFill/>
          </a:ln>
          <a:effectLst/>
        </p:spPr>
      </p:pic>
      <p:grpSp>
        <p:nvGrpSpPr>
          <p:cNvPr id="19" name="Group 18"/>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6</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5" name="Picture 4"/>
          <p:cNvPicPr>
            <a:picLocks noChangeAspect="1"/>
          </p:cNvPicPr>
          <p:nvPr/>
        </p:nvPicPr>
        <p:blipFill>
          <a:blip r:embed="rId9"/>
          <a:stretch>
            <a:fillRect/>
          </a:stretch>
        </p:blipFill>
        <p:spPr>
          <a:xfrm>
            <a:off x="2113319" y="2108298"/>
            <a:ext cx="3178909" cy="1565151"/>
          </a:xfrm>
          <a:prstGeom prst="rect">
            <a:avLst/>
          </a:prstGeom>
          <a:ln>
            <a:solidFill>
              <a:schemeClr val="tx1"/>
            </a:solidFill>
          </a:ln>
        </p:spPr>
      </p:pic>
      <p:pic>
        <p:nvPicPr>
          <p:cNvPr id="8" name="Picture 7"/>
          <p:cNvPicPr>
            <a:picLocks noChangeAspect="1"/>
          </p:cNvPicPr>
          <p:nvPr/>
        </p:nvPicPr>
        <p:blipFill>
          <a:blip r:embed="rId10"/>
          <a:stretch>
            <a:fillRect/>
          </a:stretch>
        </p:blipFill>
        <p:spPr>
          <a:xfrm>
            <a:off x="2113319" y="3687986"/>
            <a:ext cx="6821049" cy="3060166"/>
          </a:xfrm>
          <a:prstGeom prst="rect">
            <a:avLst/>
          </a:prstGeom>
          <a:ln>
            <a:solidFill>
              <a:schemeClr val="tx1"/>
            </a:solidFill>
          </a:ln>
        </p:spPr>
      </p:pic>
      <p:pic>
        <p:nvPicPr>
          <p:cNvPr id="30" name="Picture 29"/>
          <p:cNvPicPr>
            <a:picLocks noChangeAspect="1"/>
          </p:cNvPicPr>
          <p:nvPr/>
        </p:nvPicPr>
        <p:blipFill>
          <a:blip r:embed="rId11"/>
          <a:stretch>
            <a:fillRect/>
          </a:stretch>
        </p:blipFill>
        <p:spPr>
          <a:xfrm>
            <a:off x="6533212" y="4114821"/>
            <a:ext cx="314912" cy="30640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731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48</a:t>
            </a:fld>
            <a:endParaRPr lang="en-US"/>
          </a:p>
        </p:txBody>
      </p:sp>
      <p:sp>
        <p:nvSpPr>
          <p:cNvPr id="18" name="object 4"/>
          <p:cNvSpPr txBox="1"/>
          <p:nvPr/>
        </p:nvSpPr>
        <p:spPr>
          <a:xfrm>
            <a:off x="211015" y="987561"/>
            <a:ext cx="11570677" cy="749300"/>
          </a:xfrm>
          <a:prstGeom prst="rect">
            <a:avLst/>
          </a:prstGeom>
        </p:spPr>
        <p:txBody>
          <a:bodyPr lIns="0" tIns="0" rIns="0" bIns="0"/>
          <a:lstStyle/>
          <a:p>
            <a:pPr marL="12700" algn="ctr">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a:t>
            </a:r>
            <a:r>
              <a:rPr lang="en-US" sz="2400" spc="-125" dirty="0" smtClean="0">
                <a:solidFill>
                  <a:schemeClr val="accent4">
                    <a:lumMod val="50000"/>
                  </a:schemeClr>
                </a:solidFill>
                <a:latin typeface="Myriad Pro"/>
                <a:cs typeface="Myriad Pro"/>
              </a:rPr>
              <a:t>#1 </a:t>
            </a:r>
            <a:r>
              <a:rPr lang="en-US" sz="2400" spc="-125" dirty="0" smtClean="0">
                <a:solidFill>
                  <a:schemeClr val="accent4">
                    <a:lumMod val="50000"/>
                  </a:schemeClr>
                </a:solidFill>
                <a:latin typeface="Myriad Pro"/>
                <a:cs typeface="Myriad Pro"/>
              </a:rPr>
              <a:t>– Automated Message Sent </a:t>
            </a:r>
            <a:endParaRPr sz="2400" dirty="0">
              <a:solidFill>
                <a:schemeClr val="accent4">
                  <a:lumMod val="50000"/>
                </a:schemeClr>
              </a:solidFill>
              <a:latin typeface="Myriad Pro"/>
              <a:cs typeface="Myriad Pro"/>
            </a:endParaRPr>
          </a:p>
        </p:txBody>
      </p:sp>
      <p:sp>
        <p:nvSpPr>
          <p:cNvPr id="16" name="TextBox 15"/>
          <p:cNvSpPr txBox="1"/>
          <p:nvPr/>
        </p:nvSpPr>
        <p:spPr>
          <a:xfrm>
            <a:off x="8545449" y="2110218"/>
            <a:ext cx="299512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Your organization will receive an email notification informing you have a </a:t>
            </a:r>
            <a:r>
              <a:rPr lang="en-US" sz="1400" dirty="0" smtClean="0">
                <a:solidFill>
                  <a:schemeClr val="tx1"/>
                </a:solidFill>
              </a:rPr>
              <a:t>new team to approve</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click on </a:t>
            </a:r>
            <a:r>
              <a:rPr lang="en-US" sz="1400" dirty="0" smtClean="0">
                <a:solidFill>
                  <a:schemeClr val="tx1"/>
                </a:solidFill>
                <a:effectLst>
                  <a:outerShdw blurRad="38100" dist="38100" dir="2700000" algn="tl">
                    <a:srgbClr val="000000">
                      <a:alpha val="43137"/>
                    </a:srgbClr>
                  </a:outerShdw>
                </a:effectLst>
              </a:rPr>
              <a:t>Process</a:t>
            </a:r>
            <a:r>
              <a:rPr lang="en-US" sz="1400" dirty="0" smtClean="0">
                <a:solidFill>
                  <a:schemeClr val="tx1"/>
                </a:solidFill>
              </a:rPr>
              <a:t> in the email and that will take you to your </a:t>
            </a:r>
            <a:r>
              <a:rPr lang="en-US" sz="1400" dirty="0" smtClean="0">
                <a:solidFill>
                  <a:schemeClr val="tx1"/>
                </a:solidFill>
                <a:effectLst>
                  <a:outerShdw blurRad="38100" dist="38100" dir="2700000" algn="tl">
                    <a:srgbClr val="000000">
                      <a:alpha val="43137"/>
                    </a:srgbClr>
                  </a:outerShdw>
                </a:effectLst>
              </a:rPr>
              <a:t>Pending Volunteers </a:t>
            </a:r>
            <a:r>
              <a:rPr lang="en-US" sz="1400" dirty="0" smtClean="0">
                <a:solidFill>
                  <a:schemeClr val="tx1"/>
                </a:solidFill>
              </a:rPr>
              <a:t>or simply login to your </a:t>
            </a:r>
            <a:r>
              <a:rPr lang="en-US" sz="1400" dirty="0" smtClean="0">
                <a:solidFill>
                  <a:schemeClr val="tx1"/>
                </a:solidFill>
                <a:effectLst>
                  <a:outerShdw blurRad="38100" dist="38100" dir="2700000" algn="tl">
                    <a:srgbClr val="000000">
                      <a:alpha val="43137"/>
                    </a:srgbClr>
                  </a:outerShdw>
                </a:effectLst>
              </a:rPr>
              <a:t>Opportunity Dashboard</a:t>
            </a:r>
            <a:endParaRPr lang="en-US" sz="1400" dirty="0" smtClean="0">
              <a:solidFill>
                <a:schemeClr val="accent4">
                  <a:lumMod val="50000"/>
                </a:schemeClr>
              </a:solidFill>
            </a:endParaRPr>
          </a:p>
        </p:txBody>
      </p:sp>
      <p:pic>
        <p:nvPicPr>
          <p:cNvPr id="3" name="Picture 2"/>
          <p:cNvPicPr>
            <a:picLocks noChangeAspect="1"/>
          </p:cNvPicPr>
          <p:nvPr/>
        </p:nvPicPr>
        <p:blipFill>
          <a:blip r:embed="rId3"/>
          <a:stretch>
            <a:fillRect/>
          </a:stretch>
        </p:blipFill>
        <p:spPr>
          <a:xfrm>
            <a:off x="4186209" y="1707847"/>
            <a:ext cx="3620287" cy="4831065"/>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6</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59549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49</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24007" y="1738029"/>
            <a:ext cx="7677999"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#2 – Team Volunteer Application </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5514" y="2174453"/>
            <a:ext cx="3019374" cy="31085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You can now approve the team. If you click the       you will </a:t>
            </a:r>
            <a:r>
              <a:rPr lang="en-US" sz="1400" dirty="0" smtClean="0">
                <a:solidFill>
                  <a:schemeClr val="tx1"/>
                </a:solidFill>
              </a:rPr>
              <a:t>be able </a:t>
            </a:r>
            <a:r>
              <a:rPr lang="en-US" sz="1400" dirty="0" smtClean="0">
                <a:solidFill>
                  <a:schemeClr val="tx1"/>
                </a:solidFill>
              </a:rPr>
              <a:t>to enter in team member names </a:t>
            </a:r>
            <a:r>
              <a:rPr lang="en-US" sz="1400" dirty="0" smtClean="0">
                <a:solidFill>
                  <a:schemeClr val="tx1"/>
                </a:solidFill>
                <a:effectLst>
                  <a:outerShdw blurRad="38100" dist="38100" dir="2700000" algn="tl">
                    <a:srgbClr val="000000">
                      <a:alpha val="43137"/>
                    </a:srgbClr>
                  </a:outerShdw>
                </a:effectLst>
              </a:rPr>
              <a:t>if they are volunteer records in your Fundly Connect database</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Oftentimes, teams won’t know who is attending an opportunity and that is why you would select this setting</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Proceed with scheduling your Team for the opportunity just like you would an individual</a:t>
            </a:r>
            <a:endParaRPr lang="en-US" sz="1400" dirty="0" smtClean="0">
              <a:solidFill>
                <a:schemeClr val="tx1"/>
              </a:solidFill>
            </a:endParaRPr>
          </a:p>
        </p:txBody>
      </p:sp>
      <p:pic>
        <p:nvPicPr>
          <p:cNvPr id="3" name="Picture 2"/>
          <p:cNvPicPr>
            <a:picLocks noChangeAspect="1"/>
          </p:cNvPicPr>
          <p:nvPr/>
        </p:nvPicPr>
        <p:blipFill>
          <a:blip r:embed="rId6"/>
          <a:stretch>
            <a:fillRect/>
          </a:stretch>
        </p:blipFill>
        <p:spPr>
          <a:xfrm>
            <a:off x="224007" y="2104178"/>
            <a:ext cx="8754386" cy="1118942"/>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10413747" y="2463623"/>
            <a:ext cx="171450" cy="200025"/>
          </a:xfrm>
          <a:prstGeom prst="rect">
            <a:avLst/>
          </a:prstGeom>
          <a:ln>
            <a:solidFill>
              <a:srgbClr val="FFC000"/>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a:stretch>
            <a:fillRect/>
          </a:stretch>
        </p:blipFill>
        <p:spPr>
          <a:xfrm>
            <a:off x="4601200" y="2640165"/>
            <a:ext cx="666750" cy="238125"/>
          </a:xfrm>
          <a:prstGeom prst="rect">
            <a:avLst/>
          </a:prstGeom>
          <a:ln>
            <a:solidFill>
              <a:srgbClr val="FFC000"/>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a:stretch>
            <a:fillRect/>
          </a:stretch>
        </p:blipFill>
        <p:spPr>
          <a:xfrm>
            <a:off x="224007" y="3344004"/>
            <a:ext cx="5187771" cy="2602987"/>
          </a:xfrm>
          <a:prstGeom prst="rect">
            <a:avLst/>
          </a:prstGeom>
          <a:ln>
            <a:solidFill>
              <a:schemeClr val="tx1"/>
            </a:solidFill>
          </a:ln>
          <a:effectLst>
            <a:outerShdw blurRad="292100" dist="139700" dir="2700000" algn="tl" rotWithShape="0">
              <a:srgbClr val="333333">
                <a:alpha val="65000"/>
              </a:srgbClr>
            </a:outerShdw>
          </a:effectLst>
        </p:spPr>
      </p:pic>
      <p:grpSp>
        <p:nvGrpSpPr>
          <p:cNvPr id="25" name="Group 24"/>
          <p:cNvGrpSpPr/>
          <p:nvPr/>
        </p:nvGrpSpPr>
        <p:grpSpPr>
          <a:xfrm>
            <a:off x="323586" y="316819"/>
            <a:ext cx="612584" cy="612743"/>
            <a:chOff x="7766071" y="3897022"/>
            <a:chExt cx="1225167" cy="1225486"/>
          </a:xfrm>
        </p:grpSpPr>
        <p:sp>
          <p:nvSpPr>
            <p:cNvPr id="26" name="TextBox 25"/>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6</a:t>
              </a:r>
              <a:endParaRPr lang="en-US" sz="2100" b="1" kern="0" dirty="0">
                <a:solidFill>
                  <a:schemeClr val="accent2"/>
                </a:solidFill>
                <a:latin typeface="Lato Regular"/>
                <a:cs typeface="Lato Regular"/>
              </a:endParaRPr>
            </a:p>
          </p:txBody>
        </p:sp>
        <p:sp>
          <p:nvSpPr>
            <p:cNvPr id="28"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57257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7477823" y="2582159"/>
            <a:ext cx="3301144" cy="738646"/>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Advanced </a:t>
            </a:r>
            <a:r>
              <a:rPr lang="en-US" sz="2100" b="1" kern="0" dirty="0" smtClean="0">
                <a:solidFill>
                  <a:sysClr val="windowText" lastClr="000000"/>
                </a:solidFill>
                <a:latin typeface="Lato Regular"/>
                <a:cs typeface="Lato Regular"/>
              </a:rPr>
              <a:t/>
            </a:r>
            <a:br>
              <a:rPr lang="en-US" sz="2100" b="1" kern="0" dirty="0" smtClean="0">
                <a:solidFill>
                  <a:sysClr val="windowText" lastClr="000000"/>
                </a:solidFill>
                <a:latin typeface="Lato Regular"/>
                <a:cs typeface="Lato Regular"/>
              </a:rPr>
            </a:br>
            <a:r>
              <a:rPr lang="en-US" sz="2100" b="1" kern="0" dirty="0" smtClean="0">
                <a:solidFill>
                  <a:sysClr val="windowText" lastClr="000000"/>
                </a:solidFill>
                <a:latin typeface="Lato Regular"/>
                <a:cs typeface="Lato Regular"/>
              </a:rPr>
              <a:t>Opportunities</a:t>
            </a:r>
            <a:endParaRPr lang="en-US" sz="2100" b="1" kern="0" dirty="0">
              <a:solidFill>
                <a:sysClr val="windowText" lastClr="000000"/>
              </a:solidFill>
              <a:latin typeface="Lato Regular"/>
              <a:cs typeface="Lato Regular"/>
            </a:endParaRPr>
          </a:p>
        </p:txBody>
      </p:sp>
      <p:sp>
        <p:nvSpPr>
          <p:cNvPr id="79" name="TextBox 78"/>
          <p:cNvSpPr txBox="1"/>
          <p:nvPr/>
        </p:nvSpPr>
        <p:spPr>
          <a:xfrm>
            <a:off x="-58740" y="2590808"/>
            <a:ext cx="2094728" cy="415480"/>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Differentiators</a:t>
            </a:r>
            <a:endParaRPr lang="en-US" sz="2100" b="1" kern="0" dirty="0">
              <a:solidFill>
                <a:sysClr val="windowText" lastClr="000000"/>
              </a:solidFill>
              <a:latin typeface="Lato Regular"/>
              <a:cs typeface="Lato Regular"/>
            </a:endParaRPr>
          </a:p>
        </p:txBody>
      </p:sp>
      <p:grpSp>
        <p:nvGrpSpPr>
          <p:cNvPr id="5" name="Group 4"/>
          <p:cNvGrpSpPr/>
          <p:nvPr/>
        </p:nvGrpSpPr>
        <p:grpSpPr>
          <a:xfrm>
            <a:off x="5022822" y="1977276"/>
            <a:ext cx="2749488" cy="1356072"/>
            <a:chOff x="9866272" y="3873013"/>
            <a:chExt cx="5498976" cy="2712144"/>
          </a:xfrm>
        </p:grpSpPr>
        <p:sp>
          <p:nvSpPr>
            <p:cNvPr id="72" name="Freeform 6"/>
            <p:cNvSpPr>
              <a:spLocks noEditPoints="1"/>
            </p:cNvSpPr>
            <p:nvPr/>
          </p:nvSpPr>
          <p:spPr bwMode="auto">
            <a:xfrm>
              <a:off x="12007788" y="3873013"/>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sp>
          <p:nvSpPr>
            <p:cNvPr id="85" name="TextBox 84"/>
            <p:cNvSpPr txBox="1"/>
            <p:nvPr/>
          </p:nvSpPr>
          <p:spPr>
            <a:xfrm>
              <a:off x="9866272" y="5107865"/>
              <a:ext cx="5498976" cy="147729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Basic </a:t>
              </a:r>
              <a:r>
                <a:rPr lang="en-US" sz="2100" b="1" kern="0" dirty="0" smtClean="0">
                  <a:solidFill>
                    <a:sysClr val="windowText" lastClr="000000"/>
                  </a:solidFill>
                  <a:latin typeface="Lato Regular"/>
                  <a:cs typeface="Lato Regular"/>
                </a:rPr>
                <a:t/>
              </a:r>
              <a:br>
                <a:rPr lang="en-US" sz="2100" b="1" kern="0" dirty="0" smtClean="0">
                  <a:solidFill>
                    <a:sysClr val="windowText" lastClr="000000"/>
                  </a:solidFill>
                  <a:latin typeface="Lato Regular"/>
                  <a:cs typeface="Lato Regular"/>
                </a:rPr>
              </a:br>
              <a:r>
                <a:rPr lang="en-US" sz="2100" b="1" kern="0" dirty="0" smtClean="0">
                  <a:solidFill>
                    <a:sysClr val="windowText" lastClr="000000"/>
                  </a:solidFill>
                  <a:latin typeface="Lato Regular"/>
                  <a:cs typeface="Lato Regular"/>
                </a:rPr>
                <a:t>Opportunities</a:t>
              </a:r>
              <a:endParaRPr lang="en-US" sz="2100" b="1" kern="0" dirty="0">
                <a:solidFill>
                  <a:sysClr val="windowText" lastClr="000000"/>
                </a:solidFill>
                <a:latin typeface="Lato Regular"/>
                <a:cs typeface="Lato Regular"/>
              </a:endParaRPr>
            </a:p>
          </p:txBody>
        </p:sp>
        <p:sp>
          <p:nvSpPr>
            <p:cNvPr id="124" name="TextBox 123"/>
            <p:cNvSpPr txBox="1"/>
            <p:nvPr/>
          </p:nvSpPr>
          <p:spPr>
            <a:xfrm>
              <a:off x="12095854" y="4077815"/>
              <a:ext cx="1039812" cy="830960"/>
            </a:xfrm>
            <a:prstGeom prst="rect">
              <a:avLst/>
            </a:prstGeom>
            <a:noFill/>
          </p:spPr>
          <p:txBody>
            <a:bodyPr wrap="square" lIns="91422" tIns="45711" rIns="91422" bIns="45711" rtlCol="0">
              <a:spAutoFit/>
            </a:bodyPr>
            <a:lstStyle/>
            <a:p>
              <a:pPr algn="ctr" defTabSz="457200"/>
              <a:r>
                <a:rPr lang="id-ID" sz="2100" b="1" kern="0" dirty="0">
                  <a:solidFill>
                    <a:schemeClr val="accent3"/>
                  </a:solidFill>
                  <a:latin typeface="Lato Regular"/>
                  <a:cs typeface="Lato Regular"/>
                </a:rPr>
                <a:t>3</a:t>
              </a:r>
              <a:endParaRPr lang="en-US" sz="2100" b="1" kern="0" dirty="0">
                <a:solidFill>
                  <a:schemeClr val="accent3"/>
                </a:solidFill>
                <a:latin typeface="Lato Regular"/>
                <a:cs typeface="Lato Regular"/>
              </a:endParaRPr>
            </a:p>
          </p:txBody>
        </p:sp>
      </p:grpSp>
      <p:grpSp>
        <p:nvGrpSpPr>
          <p:cNvPr id="6" name="Group 5"/>
          <p:cNvGrpSpPr/>
          <p:nvPr/>
        </p:nvGrpSpPr>
        <p:grpSpPr>
          <a:xfrm>
            <a:off x="8172272" y="1973516"/>
            <a:ext cx="2093484" cy="1570827"/>
            <a:chOff x="13949921" y="3909336"/>
            <a:chExt cx="4186968" cy="3141654"/>
          </a:xfrm>
        </p:grpSpPr>
        <p:sp>
          <p:nvSpPr>
            <p:cNvPr id="107" name="Freeform 7"/>
            <p:cNvSpPr>
              <a:spLocks noEditPoints="1"/>
            </p:cNvSpPr>
            <p:nvPr/>
          </p:nvSpPr>
          <p:spPr bwMode="auto">
            <a:xfrm>
              <a:off x="15246543" y="3909336"/>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15" name="Group 114"/>
            <p:cNvGrpSpPr/>
            <p:nvPr/>
          </p:nvGrpSpPr>
          <p:grpSpPr>
            <a:xfrm>
              <a:off x="13949921" y="5107956"/>
              <a:ext cx="4186968" cy="1943034"/>
              <a:chOff x="2564013" y="6612406"/>
              <a:chExt cx="4186968" cy="1943034"/>
            </a:xfrm>
          </p:grpSpPr>
          <p:sp>
            <p:nvSpPr>
              <p:cNvPr id="116"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17" name="TextBox 116"/>
              <p:cNvSpPr txBox="1"/>
              <p:nvPr/>
            </p:nvSpPr>
            <p:spPr>
              <a:xfrm>
                <a:off x="3028811" y="6612406"/>
                <a:ext cx="3240298" cy="830960"/>
              </a:xfrm>
              <a:prstGeom prst="rect">
                <a:avLst/>
              </a:prstGeom>
              <a:noFill/>
            </p:spPr>
            <p:txBody>
              <a:bodyPr wrap="square" lIns="91422" tIns="45711" rIns="91422" bIns="45711" rtlCol="0">
                <a:spAutoFit/>
              </a:bodyPr>
              <a:lstStyle/>
              <a:p>
                <a:pPr algn="ctr" defTabSz="457200"/>
                <a:endParaRPr lang="en-US" sz="2100" b="1" kern="0" dirty="0">
                  <a:solidFill>
                    <a:sysClr val="windowText" lastClr="000000"/>
                  </a:solidFill>
                  <a:latin typeface="Lato Regular"/>
                  <a:cs typeface="Lato Regular"/>
                </a:endParaRPr>
              </a:p>
            </p:txBody>
          </p:sp>
        </p:grpSp>
        <p:sp>
          <p:nvSpPr>
            <p:cNvPr id="125" name="TextBox 124"/>
            <p:cNvSpPr txBox="1"/>
            <p:nvPr/>
          </p:nvSpPr>
          <p:spPr>
            <a:xfrm>
              <a:off x="15342231" y="4075676"/>
              <a:ext cx="1039812" cy="830960"/>
            </a:xfrm>
            <a:prstGeom prst="rect">
              <a:avLst/>
            </a:prstGeom>
            <a:noFill/>
          </p:spPr>
          <p:txBody>
            <a:bodyPr wrap="square" lIns="91422" tIns="45711" rIns="91422" bIns="45711" rtlCol="0">
              <a:spAutoFit/>
            </a:bodyPr>
            <a:lstStyle/>
            <a:p>
              <a:pPr algn="ctr" defTabSz="457200"/>
              <a:r>
                <a:rPr lang="id-ID" sz="2100" b="1" kern="0" dirty="0" smtClean="0">
                  <a:solidFill>
                    <a:schemeClr val="accent4"/>
                  </a:solidFill>
                  <a:latin typeface="Lato Regular"/>
                  <a:cs typeface="Lato Regular"/>
                </a:rPr>
                <a:t>4</a:t>
              </a:r>
              <a:endParaRPr lang="en-US" sz="2100" b="1" kern="0" dirty="0">
                <a:solidFill>
                  <a:schemeClr val="accent4"/>
                </a:solidFill>
                <a:latin typeface="Lato Regular"/>
                <a:cs typeface="Lato Regular"/>
              </a:endParaRPr>
            </a:p>
          </p:txBody>
        </p:sp>
      </p:grpSp>
      <p:grpSp>
        <p:nvGrpSpPr>
          <p:cNvPr id="8" name="Group 7"/>
          <p:cNvGrpSpPr/>
          <p:nvPr/>
        </p:nvGrpSpPr>
        <p:grpSpPr>
          <a:xfrm>
            <a:off x="-84825" y="3822212"/>
            <a:ext cx="2093484" cy="1677650"/>
            <a:chOff x="2519446" y="8347097"/>
            <a:chExt cx="4186968" cy="3355300"/>
          </a:xfrm>
        </p:grpSpPr>
        <p:sp>
          <p:nvSpPr>
            <p:cNvPr id="130" name="Freeform 7"/>
            <p:cNvSpPr>
              <a:spLocks noEditPoints="1"/>
            </p:cNvSpPr>
            <p:nvPr/>
          </p:nvSpPr>
          <p:spPr bwMode="auto">
            <a:xfrm>
              <a:off x="3977627" y="8347097"/>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00B0F0"/>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33" name="Group 132"/>
            <p:cNvGrpSpPr/>
            <p:nvPr/>
          </p:nvGrpSpPr>
          <p:grpSpPr>
            <a:xfrm>
              <a:off x="2519446" y="9578775"/>
              <a:ext cx="4186968" cy="2123622"/>
              <a:chOff x="2564013" y="6645464"/>
              <a:chExt cx="4186968" cy="2123622"/>
            </a:xfrm>
          </p:grpSpPr>
          <p:sp>
            <p:nvSpPr>
              <p:cNvPr id="134"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35" name="TextBox 134"/>
              <p:cNvSpPr txBox="1"/>
              <p:nvPr/>
            </p:nvSpPr>
            <p:spPr>
              <a:xfrm>
                <a:off x="2645787" y="6645464"/>
                <a:ext cx="3995486" cy="212362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Vol. </a:t>
                </a:r>
                <a:r>
                  <a:rPr lang="en-US" sz="2100" b="1" kern="0" dirty="0" smtClean="0">
                    <a:solidFill>
                      <a:sysClr val="windowText" lastClr="000000"/>
                    </a:solidFill>
                    <a:latin typeface="Lato Regular"/>
                    <a:cs typeface="Lato Regular"/>
                  </a:rPr>
                  <a:t>Management</a:t>
                </a:r>
                <a:br>
                  <a:rPr lang="en-US" sz="2100" b="1" kern="0" dirty="0" smtClean="0">
                    <a:solidFill>
                      <a:sysClr val="windowText" lastClr="000000"/>
                    </a:solidFill>
                    <a:latin typeface="Lato Regular"/>
                    <a:cs typeface="Lato Regular"/>
                  </a:rPr>
                </a:br>
                <a:r>
                  <a:rPr lang="en-US" sz="2100" b="1" kern="0" dirty="0" smtClean="0">
                    <a:solidFill>
                      <a:sysClr val="windowText" lastClr="000000"/>
                    </a:solidFill>
                    <a:latin typeface="Lato Regular"/>
                    <a:cs typeface="Lato Regular"/>
                  </a:rPr>
                  <a:t>(Scenario 1)</a:t>
                </a:r>
                <a:endParaRPr lang="en-US" sz="2100" b="1" kern="0" dirty="0">
                  <a:solidFill>
                    <a:sysClr val="windowText" lastClr="000000"/>
                  </a:solidFill>
                  <a:latin typeface="Lato Regular"/>
                  <a:cs typeface="Lato Regular"/>
                </a:endParaRPr>
              </a:p>
            </p:txBody>
          </p:sp>
        </p:grpSp>
        <p:sp>
          <p:nvSpPr>
            <p:cNvPr id="151" name="TextBox 150"/>
            <p:cNvSpPr txBox="1"/>
            <p:nvPr/>
          </p:nvSpPr>
          <p:spPr>
            <a:xfrm>
              <a:off x="4061518" y="8541103"/>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5"/>
                  </a:solidFill>
                  <a:latin typeface="Lato Regular"/>
                  <a:cs typeface="Lato Regular"/>
                </a:rPr>
                <a:t>5</a:t>
              </a:r>
            </a:p>
          </p:txBody>
        </p:sp>
      </p:grpSp>
      <p:grpSp>
        <p:nvGrpSpPr>
          <p:cNvPr id="74" name="Group 73"/>
          <p:cNvGrpSpPr/>
          <p:nvPr/>
        </p:nvGrpSpPr>
        <p:grpSpPr>
          <a:xfrm>
            <a:off x="706783" y="274389"/>
            <a:ext cx="10583636" cy="1116104"/>
            <a:chOff x="1739574" y="572241"/>
            <a:chExt cx="21167271" cy="2232207"/>
          </a:xfrm>
        </p:grpSpPr>
        <p:sp>
          <p:nvSpPr>
            <p:cNvPr id="75" name="TextBox 74"/>
            <p:cNvSpPr txBox="1"/>
            <p:nvPr/>
          </p:nvSpPr>
          <p:spPr>
            <a:xfrm>
              <a:off x="1969308" y="572241"/>
              <a:ext cx="20937537" cy="1538881"/>
            </a:xfrm>
            <a:prstGeom prst="rect">
              <a:avLst/>
            </a:prstGeom>
            <a:noFill/>
          </p:spPr>
          <p:txBody>
            <a:bodyPr wrap="square" rtlCol="0">
              <a:spAutoFit/>
            </a:bodyPr>
            <a:lstStyle/>
            <a:p>
              <a:pPr algn="ctr" defTabSz="457200"/>
              <a:r>
                <a:rPr lang="en-US" sz="4400" b="1" kern="0" dirty="0" smtClean="0">
                  <a:solidFill>
                    <a:schemeClr val="tx2"/>
                  </a:solidFill>
                  <a:latin typeface="Lato Regular"/>
                  <a:cs typeface="Lato Regular"/>
                </a:rPr>
                <a:t>Connect Playbook</a:t>
              </a:r>
              <a:endParaRPr lang="id-ID" sz="4400" b="1" kern="0" dirty="0">
                <a:solidFill>
                  <a:schemeClr val="tx2"/>
                </a:solidFill>
                <a:latin typeface="Lato Regular"/>
                <a:cs typeface="Lato Regular"/>
              </a:endParaRPr>
            </a:p>
          </p:txBody>
        </p:sp>
        <p:grpSp>
          <p:nvGrpSpPr>
            <p:cNvPr id="78" name="Group 77"/>
            <p:cNvGrpSpPr/>
            <p:nvPr/>
          </p:nvGrpSpPr>
          <p:grpSpPr>
            <a:xfrm>
              <a:off x="10842089" y="1977406"/>
              <a:ext cx="2738812" cy="73151"/>
              <a:chOff x="1775295" y="2020905"/>
              <a:chExt cx="3631535" cy="45719"/>
            </a:xfrm>
          </p:grpSpPr>
          <p:sp>
            <p:nvSpPr>
              <p:cNvPr id="91" name="Rectangle 90"/>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92" name="Rectangle 91"/>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93" name="Rectangle 92"/>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94" name="Rectangle 93"/>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95" name="Rectangle 94"/>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96" name="Rectangle 95"/>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grpSp>
        <p:sp>
          <p:nvSpPr>
            <p:cNvPr id="90" name="TextBox 89"/>
            <p:cNvSpPr txBox="1"/>
            <p:nvPr/>
          </p:nvSpPr>
          <p:spPr>
            <a:xfrm>
              <a:off x="1739574" y="2035006"/>
              <a:ext cx="20937537" cy="769442"/>
            </a:xfrm>
            <a:prstGeom prst="rect">
              <a:avLst/>
            </a:prstGeom>
            <a:noFill/>
          </p:spPr>
          <p:txBody>
            <a:bodyPr wrap="square" rtlCol="0">
              <a:spAutoFit/>
            </a:bodyPr>
            <a:lstStyle/>
            <a:p>
              <a:pPr algn="ctr" defTabSz="457200"/>
              <a:endParaRPr lang="id-ID" sz="1900" kern="0" dirty="0">
                <a:solidFill>
                  <a:schemeClr val="accent1"/>
                </a:solidFill>
                <a:latin typeface="Calibri Light"/>
                <a:cs typeface="Calibri Light"/>
              </a:endParaRPr>
            </a:p>
          </p:txBody>
        </p:sp>
      </p:grpSp>
      <p:sp>
        <p:nvSpPr>
          <p:cNvPr id="87" name="TextBox 86"/>
          <p:cNvSpPr txBox="1"/>
          <p:nvPr/>
        </p:nvSpPr>
        <p:spPr>
          <a:xfrm>
            <a:off x="2611312" y="2592739"/>
            <a:ext cx="2169068" cy="415480"/>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Configurations</a:t>
            </a:r>
            <a:endParaRPr lang="en-US" sz="2100" b="1" kern="0" dirty="0">
              <a:solidFill>
                <a:sysClr val="windowText" lastClr="000000"/>
              </a:solidFill>
              <a:latin typeface="Lato Regular"/>
              <a:cs typeface="Lato Regular"/>
            </a:endParaRPr>
          </a:p>
        </p:txBody>
      </p:sp>
      <p:grpSp>
        <p:nvGrpSpPr>
          <p:cNvPr id="99" name="Group 98"/>
          <p:cNvGrpSpPr/>
          <p:nvPr/>
        </p:nvGrpSpPr>
        <p:grpSpPr>
          <a:xfrm>
            <a:off x="687193" y="2013096"/>
            <a:ext cx="612584" cy="612743"/>
            <a:chOff x="7766071" y="3897022"/>
            <a:chExt cx="1225167" cy="1225486"/>
          </a:xfrm>
        </p:grpSpPr>
        <p:sp>
          <p:nvSpPr>
            <p:cNvPr id="100" name="TextBox 9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a:t>
              </a:r>
              <a:endParaRPr lang="en-US" sz="2100" b="1" kern="0" dirty="0">
                <a:solidFill>
                  <a:schemeClr val="accent2"/>
                </a:solidFill>
                <a:latin typeface="Lato Regular"/>
                <a:cs typeface="Lato Regular"/>
              </a:endParaRPr>
            </a:p>
          </p:txBody>
        </p:sp>
        <p:sp>
          <p:nvSpPr>
            <p:cNvPr id="10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grpSp>
        <p:nvGrpSpPr>
          <p:cNvPr id="105" name="Group 104"/>
          <p:cNvGrpSpPr/>
          <p:nvPr/>
        </p:nvGrpSpPr>
        <p:grpSpPr>
          <a:xfrm>
            <a:off x="3395082" y="1969416"/>
            <a:ext cx="612584" cy="612743"/>
            <a:chOff x="7766071" y="3897022"/>
            <a:chExt cx="1225167" cy="1225486"/>
          </a:xfrm>
        </p:grpSpPr>
        <p:sp>
          <p:nvSpPr>
            <p:cNvPr id="106" name="TextBox 105"/>
            <p:cNvSpPr txBox="1"/>
            <p:nvPr/>
          </p:nvSpPr>
          <p:spPr>
            <a:xfrm>
              <a:off x="7847693" y="4062860"/>
              <a:ext cx="1039812" cy="830960"/>
            </a:xfrm>
            <a:prstGeom prst="rect">
              <a:avLst/>
            </a:prstGeom>
            <a:noFill/>
          </p:spPr>
          <p:txBody>
            <a:bodyPr wrap="square" lIns="91422" tIns="45711" rIns="91422" bIns="45711"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d-ID" sz="2100" b="1" i="0" u="none" strike="noStrike" kern="0" cap="none" spc="0" normalizeH="0" baseline="0" noProof="0" dirty="0" smtClean="0">
                  <a:ln>
                    <a:noFill/>
                  </a:ln>
                  <a:solidFill>
                    <a:srgbClr val="ED7D31"/>
                  </a:solidFill>
                  <a:effectLst/>
                  <a:uLnTx/>
                  <a:uFillTx/>
                  <a:latin typeface="Lato Regular"/>
                  <a:cs typeface="Lato Regular"/>
                </a:rPr>
                <a:t>2</a:t>
              </a:r>
              <a:endParaRPr kumimoji="0" lang="en-US" sz="2100" b="1" i="0" u="none" strike="noStrike" kern="0" cap="none" spc="0" normalizeH="0" baseline="0" noProof="0" dirty="0" smtClean="0">
                <a:ln>
                  <a:noFill/>
                </a:ln>
                <a:solidFill>
                  <a:srgbClr val="ED7D31"/>
                </a:solidFill>
                <a:effectLst/>
                <a:uLnTx/>
                <a:uFillTx/>
                <a:latin typeface="Lato Regular"/>
                <a:cs typeface="Lato Regular"/>
              </a:endParaRPr>
            </a:p>
          </p:txBody>
        </p:sp>
        <p:sp>
          <p:nvSpPr>
            <p:cNvPr id="108"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rgbClr val="ED7D31"/>
            </a:solidFill>
            <a:ln>
              <a:noFill/>
            </a:ln>
          </p:spPr>
          <p:txBody>
            <a:bodyPr vert="horz" wrap="square" lIns="91422" tIns="45711" rIns="91422" bIns="45711"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id-ID" sz="900" b="0" i="0" u="none" strike="noStrike" kern="0" cap="none" spc="0" normalizeH="0" baseline="0" noProof="0" dirty="0" smtClean="0">
                <a:ln>
                  <a:noFill/>
                </a:ln>
                <a:solidFill>
                  <a:sysClr val="windowText" lastClr="000000"/>
                </a:solidFill>
                <a:effectLst/>
                <a:uLnTx/>
                <a:uFillTx/>
                <a:latin typeface="Calibri Light"/>
              </a:endParaRPr>
            </a:p>
          </p:txBody>
        </p:sp>
      </p:grpSp>
      <p:cxnSp>
        <p:nvCxnSpPr>
          <p:cNvPr id="80" name="Straight Arrow Connector 79"/>
          <p:cNvCxnSpPr/>
          <p:nvPr/>
        </p:nvCxnSpPr>
        <p:spPr>
          <a:xfrm>
            <a:off x="1386259" y="2294866"/>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4105870" y="2279460"/>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6833287" y="2275787"/>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1348904" y="4135389"/>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2722903" y="3822212"/>
            <a:ext cx="2093484" cy="1677650"/>
            <a:chOff x="2519446" y="8347097"/>
            <a:chExt cx="4186968" cy="3355300"/>
          </a:xfrm>
        </p:grpSpPr>
        <p:sp>
          <p:nvSpPr>
            <p:cNvPr id="89" name="Freeform 7"/>
            <p:cNvSpPr>
              <a:spLocks noEditPoints="1"/>
            </p:cNvSpPr>
            <p:nvPr/>
          </p:nvSpPr>
          <p:spPr bwMode="auto">
            <a:xfrm>
              <a:off x="3977627" y="8347097"/>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lumMod val="40000"/>
                <a:lumOff val="60000"/>
              </a:schemeClr>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97" name="Group 96"/>
            <p:cNvGrpSpPr/>
            <p:nvPr/>
          </p:nvGrpSpPr>
          <p:grpSpPr>
            <a:xfrm>
              <a:off x="2519446" y="9578775"/>
              <a:ext cx="4186968" cy="2123622"/>
              <a:chOff x="2564013" y="6645464"/>
              <a:chExt cx="4186968" cy="2123622"/>
            </a:xfrm>
          </p:grpSpPr>
          <p:sp>
            <p:nvSpPr>
              <p:cNvPr id="102"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03" name="TextBox 102"/>
              <p:cNvSpPr txBox="1"/>
              <p:nvPr/>
            </p:nvSpPr>
            <p:spPr>
              <a:xfrm>
                <a:off x="2645787" y="6645464"/>
                <a:ext cx="3995486" cy="212362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Vol. </a:t>
                </a:r>
                <a:r>
                  <a:rPr lang="en-US" sz="2100" b="1" kern="0" dirty="0" smtClean="0">
                    <a:solidFill>
                      <a:sysClr val="windowText" lastClr="000000"/>
                    </a:solidFill>
                    <a:latin typeface="Lato Regular"/>
                    <a:cs typeface="Lato Regular"/>
                  </a:rPr>
                  <a:t>Management</a:t>
                </a:r>
                <a:br>
                  <a:rPr lang="en-US" sz="2100" b="1" kern="0" dirty="0" smtClean="0">
                    <a:solidFill>
                      <a:sysClr val="windowText" lastClr="000000"/>
                    </a:solidFill>
                    <a:latin typeface="Lato Regular"/>
                    <a:cs typeface="Lato Regular"/>
                  </a:rPr>
                </a:br>
                <a:r>
                  <a:rPr lang="en-US" sz="2100" b="1" kern="0" dirty="0" smtClean="0">
                    <a:solidFill>
                      <a:sysClr val="windowText" lastClr="000000"/>
                    </a:solidFill>
                    <a:latin typeface="Lato Regular"/>
                    <a:cs typeface="Lato Regular"/>
                  </a:rPr>
                  <a:t>(Scenario 2)</a:t>
                </a:r>
                <a:endParaRPr lang="en-US" sz="2100" b="1" kern="0" dirty="0">
                  <a:solidFill>
                    <a:sysClr val="windowText" lastClr="000000"/>
                  </a:solidFill>
                  <a:latin typeface="Lato Regular"/>
                  <a:cs typeface="Lato Regular"/>
                </a:endParaRPr>
              </a:p>
            </p:txBody>
          </p:sp>
        </p:grpSp>
        <p:sp>
          <p:nvSpPr>
            <p:cNvPr id="98" name="TextBox 97"/>
            <p:cNvSpPr txBox="1"/>
            <p:nvPr/>
          </p:nvSpPr>
          <p:spPr>
            <a:xfrm>
              <a:off x="4061518" y="8541103"/>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5"/>
                  </a:solidFill>
                  <a:latin typeface="Lato Regular"/>
                  <a:cs typeface="Lato Regular"/>
                </a:rPr>
                <a:t>6</a:t>
              </a:r>
              <a:endParaRPr lang="en-US" sz="2100" b="1" kern="0" dirty="0">
                <a:solidFill>
                  <a:schemeClr val="accent5"/>
                </a:solidFill>
                <a:latin typeface="Lato Regular"/>
                <a:cs typeface="Lato Regular"/>
              </a:endParaRPr>
            </a:p>
          </p:txBody>
        </p:sp>
      </p:grpSp>
      <p:grpSp>
        <p:nvGrpSpPr>
          <p:cNvPr id="104" name="Group 103"/>
          <p:cNvGrpSpPr/>
          <p:nvPr/>
        </p:nvGrpSpPr>
        <p:grpSpPr>
          <a:xfrm>
            <a:off x="5350824" y="3822213"/>
            <a:ext cx="2093484" cy="1570827"/>
            <a:chOff x="2519446" y="8347097"/>
            <a:chExt cx="4186968" cy="3141654"/>
          </a:xfrm>
        </p:grpSpPr>
        <p:sp>
          <p:nvSpPr>
            <p:cNvPr id="109" name="Freeform 7"/>
            <p:cNvSpPr>
              <a:spLocks noEditPoints="1"/>
            </p:cNvSpPr>
            <p:nvPr/>
          </p:nvSpPr>
          <p:spPr bwMode="auto">
            <a:xfrm>
              <a:off x="3977627" y="8347097"/>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10" name="Group 109"/>
            <p:cNvGrpSpPr/>
            <p:nvPr/>
          </p:nvGrpSpPr>
          <p:grpSpPr>
            <a:xfrm>
              <a:off x="2519446" y="9578775"/>
              <a:ext cx="4186968" cy="1909976"/>
              <a:chOff x="2564013" y="6645464"/>
              <a:chExt cx="4186968" cy="1909976"/>
            </a:xfrm>
          </p:grpSpPr>
          <p:sp>
            <p:nvSpPr>
              <p:cNvPr id="112"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13" name="TextBox 112"/>
              <p:cNvSpPr txBox="1"/>
              <p:nvPr/>
            </p:nvSpPr>
            <p:spPr>
              <a:xfrm>
                <a:off x="2645787" y="6645464"/>
                <a:ext cx="3995486" cy="147729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Orientations and Trainings</a:t>
                </a:r>
                <a:endParaRPr lang="en-US" sz="2100" b="1" kern="0" dirty="0">
                  <a:solidFill>
                    <a:sysClr val="windowText" lastClr="000000"/>
                  </a:solidFill>
                  <a:latin typeface="Lato Regular"/>
                  <a:cs typeface="Lato Regular"/>
                </a:endParaRPr>
              </a:p>
            </p:txBody>
          </p:sp>
        </p:grpSp>
        <p:sp>
          <p:nvSpPr>
            <p:cNvPr id="111" name="TextBox 110"/>
            <p:cNvSpPr txBox="1"/>
            <p:nvPr/>
          </p:nvSpPr>
          <p:spPr>
            <a:xfrm>
              <a:off x="4061518" y="8541103"/>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5"/>
                  </a:solidFill>
                  <a:latin typeface="Lato Regular"/>
                  <a:cs typeface="Lato Regular"/>
                </a:rPr>
                <a:t>7</a:t>
              </a:r>
            </a:p>
          </p:txBody>
        </p:sp>
      </p:grpSp>
      <p:cxnSp>
        <p:nvCxnSpPr>
          <p:cNvPr id="114" name="Straight Arrow Connector 113"/>
          <p:cNvCxnSpPr/>
          <p:nvPr/>
        </p:nvCxnSpPr>
        <p:spPr>
          <a:xfrm>
            <a:off x="4105870" y="4135389"/>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118" name="Group 117"/>
          <p:cNvGrpSpPr/>
          <p:nvPr/>
        </p:nvGrpSpPr>
        <p:grpSpPr>
          <a:xfrm>
            <a:off x="8080165" y="3822212"/>
            <a:ext cx="2093484" cy="1677650"/>
            <a:chOff x="2519446" y="8347097"/>
            <a:chExt cx="4186968" cy="3355300"/>
          </a:xfrm>
        </p:grpSpPr>
        <p:sp>
          <p:nvSpPr>
            <p:cNvPr id="119" name="Freeform 7"/>
            <p:cNvSpPr>
              <a:spLocks noEditPoints="1"/>
            </p:cNvSpPr>
            <p:nvPr/>
          </p:nvSpPr>
          <p:spPr bwMode="auto">
            <a:xfrm>
              <a:off x="3977627" y="8347097"/>
              <a:ext cx="1225296"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solidFill>
                <a:srgbClr val="FFC000"/>
              </a:solid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20" name="Group 119"/>
            <p:cNvGrpSpPr/>
            <p:nvPr/>
          </p:nvGrpSpPr>
          <p:grpSpPr>
            <a:xfrm>
              <a:off x="2519446" y="9578775"/>
              <a:ext cx="4186968" cy="2123622"/>
              <a:chOff x="2564013" y="6645464"/>
              <a:chExt cx="4186968" cy="2123622"/>
            </a:xfrm>
          </p:grpSpPr>
          <p:sp>
            <p:nvSpPr>
              <p:cNvPr id="122"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23" name="TextBox 122"/>
              <p:cNvSpPr txBox="1"/>
              <p:nvPr/>
            </p:nvSpPr>
            <p:spPr>
              <a:xfrm>
                <a:off x="2645787" y="6645464"/>
                <a:ext cx="3995486" cy="212362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Vol. </a:t>
                </a:r>
                <a:r>
                  <a:rPr lang="en-US" sz="2100" b="1" kern="0" dirty="0" smtClean="0">
                    <a:solidFill>
                      <a:sysClr val="windowText" lastClr="000000"/>
                    </a:solidFill>
                    <a:latin typeface="Lato Regular"/>
                    <a:cs typeface="Lato Regular"/>
                  </a:rPr>
                  <a:t>Management</a:t>
                </a:r>
                <a:br>
                  <a:rPr lang="en-US" sz="2100" b="1" kern="0" dirty="0" smtClean="0">
                    <a:solidFill>
                      <a:sysClr val="windowText" lastClr="000000"/>
                    </a:solidFill>
                    <a:latin typeface="Lato Regular"/>
                    <a:cs typeface="Lato Regular"/>
                  </a:rPr>
                </a:br>
                <a:r>
                  <a:rPr lang="en-US" sz="2100" b="1" kern="0" dirty="0" smtClean="0">
                    <a:solidFill>
                      <a:sysClr val="windowText" lastClr="000000"/>
                    </a:solidFill>
                    <a:latin typeface="Lato Regular"/>
                    <a:cs typeface="Lato Regular"/>
                  </a:rPr>
                  <a:t>(Scenario 3)</a:t>
                </a:r>
                <a:endParaRPr lang="en-US" sz="2100" b="1" kern="0" dirty="0">
                  <a:solidFill>
                    <a:sysClr val="windowText" lastClr="000000"/>
                  </a:solidFill>
                  <a:latin typeface="Lato Regular"/>
                  <a:cs typeface="Lato Regular"/>
                </a:endParaRPr>
              </a:p>
            </p:txBody>
          </p:sp>
        </p:grpSp>
        <p:sp>
          <p:nvSpPr>
            <p:cNvPr id="121" name="TextBox 120"/>
            <p:cNvSpPr txBox="1"/>
            <p:nvPr/>
          </p:nvSpPr>
          <p:spPr>
            <a:xfrm>
              <a:off x="4061518" y="8541103"/>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5"/>
                  </a:solidFill>
                  <a:latin typeface="Lato Regular"/>
                  <a:cs typeface="Lato Regular"/>
                </a:rPr>
                <a:t>8</a:t>
              </a:r>
            </a:p>
          </p:txBody>
        </p:sp>
      </p:grpSp>
      <p:grpSp>
        <p:nvGrpSpPr>
          <p:cNvPr id="126" name="Group 125"/>
          <p:cNvGrpSpPr/>
          <p:nvPr/>
        </p:nvGrpSpPr>
        <p:grpSpPr>
          <a:xfrm>
            <a:off x="9903782" y="1076334"/>
            <a:ext cx="2341960" cy="1570827"/>
            <a:chOff x="2519446" y="8347097"/>
            <a:chExt cx="4186968" cy="3141654"/>
          </a:xfrm>
        </p:grpSpPr>
        <p:sp>
          <p:nvSpPr>
            <p:cNvPr id="127" name="Freeform 7"/>
            <p:cNvSpPr>
              <a:spLocks noEditPoints="1"/>
            </p:cNvSpPr>
            <p:nvPr/>
          </p:nvSpPr>
          <p:spPr bwMode="auto">
            <a:xfrm>
              <a:off x="4049242" y="8347097"/>
              <a:ext cx="1153680"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28" name="Group 127"/>
            <p:cNvGrpSpPr/>
            <p:nvPr/>
          </p:nvGrpSpPr>
          <p:grpSpPr>
            <a:xfrm>
              <a:off x="2519446" y="9578775"/>
              <a:ext cx="4186968" cy="1909976"/>
              <a:chOff x="2564013" y="6645464"/>
              <a:chExt cx="4186968" cy="1909976"/>
            </a:xfrm>
          </p:grpSpPr>
          <p:sp>
            <p:nvSpPr>
              <p:cNvPr id="150"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56" name="TextBox 155"/>
              <p:cNvSpPr txBox="1"/>
              <p:nvPr/>
            </p:nvSpPr>
            <p:spPr>
              <a:xfrm>
                <a:off x="2645787" y="6645464"/>
                <a:ext cx="3995486" cy="147729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Communication</a:t>
                </a:r>
                <a:endParaRPr lang="en-US" sz="2100" b="1" kern="0" dirty="0">
                  <a:solidFill>
                    <a:sysClr val="windowText" lastClr="000000"/>
                  </a:solidFill>
                  <a:latin typeface="Lato Regular"/>
                  <a:cs typeface="Lato Regular"/>
                </a:endParaRPr>
              </a:p>
            </p:txBody>
          </p:sp>
        </p:grpSp>
        <p:sp>
          <p:nvSpPr>
            <p:cNvPr id="129" name="TextBox 128"/>
            <p:cNvSpPr txBox="1"/>
            <p:nvPr/>
          </p:nvSpPr>
          <p:spPr>
            <a:xfrm>
              <a:off x="4072918" y="8544265"/>
              <a:ext cx="1052088" cy="830960"/>
            </a:xfrm>
            <a:prstGeom prst="rect">
              <a:avLst/>
            </a:prstGeom>
            <a:noFill/>
          </p:spPr>
          <p:txBody>
            <a:bodyPr wrap="square" lIns="91422" tIns="45711" rIns="91422" bIns="45711" rtlCol="0">
              <a:spAutoFit/>
            </a:bodyPr>
            <a:lstStyle/>
            <a:p>
              <a:pPr algn="ctr" defTabSz="457200"/>
              <a:r>
                <a:rPr lang="en-US" sz="2100" b="1" kern="0" dirty="0">
                  <a:solidFill>
                    <a:schemeClr val="accent5"/>
                  </a:solidFill>
                  <a:latin typeface="Lato Regular"/>
                  <a:cs typeface="Lato Regular"/>
                </a:rPr>
                <a:t>9</a:t>
              </a:r>
              <a:endParaRPr lang="en-US" sz="2100" b="1" kern="0" dirty="0">
                <a:solidFill>
                  <a:schemeClr val="accent5"/>
                </a:solidFill>
                <a:latin typeface="Lato Regular"/>
                <a:cs typeface="Lato Regular"/>
              </a:endParaRPr>
            </a:p>
          </p:txBody>
        </p:sp>
      </p:grpSp>
      <p:cxnSp>
        <p:nvCxnSpPr>
          <p:cNvPr id="157" name="Straight Arrow Connector 156"/>
          <p:cNvCxnSpPr/>
          <p:nvPr/>
        </p:nvCxnSpPr>
        <p:spPr>
          <a:xfrm>
            <a:off x="6793463" y="4135389"/>
            <a:ext cx="1957694" cy="0"/>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grpSp>
        <p:nvGrpSpPr>
          <p:cNvPr id="158" name="Group 157"/>
          <p:cNvGrpSpPr/>
          <p:nvPr/>
        </p:nvGrpSpPr>
        <p:grpSpPr>
          <a:xfrm>
            <a:off x="10024820" y="5393040"/>
            <a:ext cx="2341960" cy="1570827"/>
            <a:chOff x="2519446" y="8347097"/>
            <a:chExt cx="4186968" cy="3141654"/>
          </a:xfrm>
        </p:grpSpPr>
        <p:sp>
          <p:nvSpPr>
            <p:cNvPr id="159" name="Freeform 7"/>
            <p:cNvSpPr>
              <a:spLocks noEditPoints="1"/>
            </p:cNvSpPr>
            <p:nvPr/>
          </p:nvSpPr>
          <p:spPr bwMode="auto">
            <a:xfrm>
              <a:off x="4049242" y="8347097"/>
              <a:ext cx="1153680" cy="122529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nvGrpSpPr>
            <p:cNvPr id="160" name="Group 159"/>
            <p:cNvGrpSpPr/>
            <p:nvPr/>
          </p:nvGrpSpPr>
          <p:grpSpPr>
            <a:xfrm>
              <a:off x="2519446" y="9578775"/>
              <a:ext cx="4186968" cy="1909976"/>
              <a:chOff x="2564013" y="6645464"/>
              <a:chExt cx="4186968" cy="1909976"/>
            </a:xfrm>
          </p:grpSpPr>
          <p:sp>
            <p:nvSpPr>
              <p:cNvPr id="162" name="Content Placeholder 19"/>
              <p:cNvSpPr txBox="1">
                <a:spLocks/>
              </p:cNvSpPr>
              <p:nvPr/>
            </p:nvSpPr>
            <p:spPr>
              <a:xfrm>
                <a:off x="2564013" y="7308925"/>
                <a:ext cx="4186968"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500"/>
                  </a:spcBef>
                  <a:buNone/>
                </a:pPr>
                <a:endParaRPr lang="en-US" sz="1200" dirty="0">
                  <a:latin typeface="Calibri Light"/>
                  <a:ea typeface="Open Sans Light" panose="020B0306030504020204" pitchFamily="34" charset="0"/>
                  <a:cs typeface="Calibri Light"/>
                </a:endParaRPr>
              </a:p>
            </p:txBody>
          </p:sp>
          <p:sp>
            <p:nvSpPr>
              <p:cNvPr id="163" name="TextBox 162"/>
              <p:cNvSpPr txBox="1"/>
              <p:nvPr/>
            </p:nvSpPr>
            <p:spPr>
              <a:xfrm>
                <a:off x="2645787" y="6645464"/>
                <a:ext cx="3995485" cy="1477292"/>
              </a:xfrm>
              <a:prstGeom prst="rect">
                <a:avLst/>
              </a:prstGeom>
              <a:noFill/>
            </p:spPr>
            <p:txBody>
              <a:bodyPr wrap="square" lIns="91422" tIns="45711" rIns="91422" bIns="45711" rtlCol="0">
                <a:spAutoFit/>
              </a:bodyPr>
              <a:lstStyle/>
              <a:p>
                <a:pPr algn="ctr" defTabSz="457200"/>
                <a:r>
                  <a:rPr lang="en-US" sz="2100" b="1" kern="0" dirty="0" smtClean="0">
                    <a:solidFill>
                      <a:sysClr val="windowText" lastClr="000000"/>
                    </a:solidFill>
                    <a:latin typeface="Lato Regular"/>
                    <a:cs typeface="Lato Regular"/>
                  </a:rPr>
                  <a:t>Reports and Support</a:t>
                </a:r>
                <a:endParaRPr lang="en-US" sz="2100" b="1" kern="0" dirty="0">
                  <a:solidFill>
                    <a:sysClr val="windowText" lastClr="000000"/>
                  </a:solidFill>
                  <a:latin typeface="Lato Regular"/>
                  <a:cs typeface="Lato Regular"/>
                </a:endParaRPr>
              </a:p>
            </p:txBody>
          </p:sp>
        </p:grpSp>
        <p:sp>
          <p:nvSpPr>
            <p:cNvPr id="161" name="TextBox 160"/>
            <p:cNvSpPr txBox="1"/>
            <p:nvPr/>
          </p:nvSpPr>
          <p:spPr>
            <a:xfrm>
              <a:off x="4072918" y="8544265"/>
              <a:ext cx="1052088"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5"/>
                  </a:solidFill>
                  <a:latin typeface="Lato Regular"/>
                  <a:cs typeface="Lato Regular"/>
                </a:rPr>
                <a:t>10</a:t>
              </a:r>
              <a:endParaRPr lang="en-US" sz="2100" b="1" kern="0" dirty="0">
                <a:solidFill>
                  <a:schemeClr val="accent5"/>
                </a:solidFill>
                <a:latin typeface="Lato Regular"/>
                <a:cs typeface="Lato Regular"/>
              </a:endParaRPr>
            </a:p>
          </p:txBody>
        </p:sp>
      </p:grpSp>
      <p:cxnSp>
        <p:nvCxnSpPr>
          <p:cNvPr id="170" name="Straight Arrow Connector 169"/>
          <p:cNvCxnSpPr/>
          <p:nvPr/>
        </p:nvCxnSpPr>
        <p:spPr>
          <a:xfrm>
            <a:off x="11175552" y="2096015"/>
            <a:ext cx="28300" cy="3187733"/>
          </a:xfrm>
          <a:prstGeom prst="straightConnector1">
            <a:avLst/>
          </a:prstGeom>
          <a:ln w="38100" cmpd="sng">
            <a:solidFill>
              <a:schemeClr val="bg1">
                <a:lumMod val="50000"/>
              </a:schemeClr>
            </a:solidFill>
            <a:prstDash val="dot"/>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713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left)">
                                      <p:cBhvr>
                                        <p:cTn id="33" dur="500"/>
                                        <p:tgtEl>
                                          <p:spTgt spid="80"/>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left)">
                                      <p:cBhvr>
                                        <p:cTn id="37" dur="500"/>
                                        <p:tgtEl>
                                          <p:spTgt spid="81"/>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wipe(left)">
                                      <p:cBhvr>
                                        <p:cTn id="41" dur="500"/>
                                        <p:tgtEl>
                                          <p:spTgt spid="82"/>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left)">
                                      <p:cBhvr>
                                        <p:cTn id="45" dur="500"/>
                                        <p:tgtEl>
                                          <p:spTgt spid="83"/>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500"/>
                                        <p:tgtEl>
                                          <p:spTgt spid="10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wipe(left)">
                                      <p:cBhvr>
                                        <p:cTn id="57" dur="500"/>
                                        <p:tgtEl>
                                          <p:spTgt spid="114"/>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500"/>
                                        <p:tgtEl>
                                          <p:spTgt spid="118"/>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fade">
                                      <p:cBhvr>
                                        <p:cTn id="65" dur="500"/>
                                        <p:tgtEl>
                                          <p:spTgt spid="126"/>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wipe(left)">
                                      <p:cBhvr>
                                        <p:cTn id="69" dur="500"/>
                                        <p:tgtEl>
                                          <p:spTgt spid="157"/>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500"/>
                                        <p:tgtEl>
                                          <p:spTgt spid="158"/>
                                        </p:tgtEl>
                                      </p:cBhvr>
                                    </p:animEffect>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wipe(left)">
                                      <p:cBhvr>
                                        <p:cTn id="7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50</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224007" y="1738029"/>
            <a:ext cx="7677999"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Scenario #2 – Team Volunteer Application </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97561" y="2174453"/>
            <a:ext cx="3107327"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In Attendance, if you check in the Team, the status changes to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Keep in mind the hours calculated when </a:t>
            </a:r>
            <a:r>
              <a:rPr lang="en-US" sz="1400" dirty="0" smtClean="0">
                <a:solidFill>
                  <a:schemeClr val="tx1"/>
                </a:solidFill>
                <a:effectLst>
                  <a:outerShdw blurRad="38100" dist="38100" dir="2700000" algn="tl">
                    <a:srgbClr val="000000">
                      <a:alpha val="43137"/>
                    </a:srgbClr>
                  </a:outerShdw>
                </a:effectLst>
              </a:rPr>
              <a:t>marking as attended </a:t>
            </a:r>
            <a:r>
              <a:rPr lang="en-US" sz="1400" dirty="0" smtClean="0">
                <a:solidFill>
                  <a:schemeClr val="tx1"/>
                </a:solidFill>
              </a:rPr>
              <a:t>will be the total shift time (4 hours) and not the team size (5) multiplied by 4 hours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ever need to go in and edit a team’s/individual’s total hours volunteered, </a:t>
            </a:r>
            <a:r>
              <a:rPr lang="en-US" sz="1400" dirty="0" smtClean="0">
                <a:solidFill>
                  <a:schemeClr val="tx1"/>
                </a:solidFill>
                <a:effectLst>
                  <a:outerShdw blurRad="38100" dist="38100" dir="2700000" algn="tl">
                    <a:srgbClr val="000000">
                      <a:alpha val="43137"/>
                    </a:srgbClr>
                  </a:outerShdw>
                </a:effectLst>
              </a:rPr>
              <a:t>Select Manage Volunteers </a:t>
            </a:r>
            <a:r>
              <a:rPr lang="en-US" sz="1400" dirty="0" smtClean="0">
                <a:solidFill>
                  <a:schemeClr val="tx1"/>
                </a:solidFill>
              </a:rPr>
              <a:t>and click on the </a:t>
            </a:r>
            <a:r>
              <a:rPr lang="en-US" sz="1400" dirty="0" smtClean="0">
                <a:solidFill>
                  <a:schemeClr val="tx1"/>
                </a:solidFill>
                <a:effectLst>
                  <a:outerShdw blurRad="38100" dist="38100" dir="2700000" algn="tl">
                    <a:srgbClr val="000000">
                      <a:alpha val="43137"/>
                    </a:srgbClr>
                  </a:outerShdw>
                </a:effectLst>
              </a:rPr>
              <a:t>Hours Volunteered </a:t>
            </a:r>
            <a:r>
              <a:rPr lang="en-US" sz="1400" dirty="0" smtClean="0">
                <a:solidFill>
                  <a:schemeClr val="tx1"/>
                </a:solidFill>
              </a:rPr>
              <a:t>value then the V</a:t>
            </a:r>
            <a:r>
              <a:rPr lang="en-US" sz="1400" dirty="0" smtClean="0">
                <a:solidFill>
                  <a:schemeClr val="tx1"/>
                </a:solidFill>
                <a:effectLst>
                  <a:outerShdw blurRad="38100" dist="38100" dir="2700000" algn="tl">
                    <a:srgbClr val="000000">
                      <a:alpha val="43137"/>
                    </a:srgbClr>
                  </a:outerShdw>
                </a:effectLst>
              </a:rPr>
              <a:t>erified Hours </a:t>
            </a:r>
            <a:r>
              <a:rPr lang="en-US" sz="1400" dirty="0" smtClean="0">
                <a:solidFill>
                  <a:schemeClr val="tx1"/>
                </a:solidFill>
              </a:rPr>
              <a:t>value to pull up the Log Details</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endParaRPr lang="en-US" sz="1400" dirty="0" smtClean="0">
              <a:solidFill>
                <a:schemeClr val="tx1"/>
              </a:solidFill>
            </a:endParaRPr>
          </a:p>
        </p:txBody>
      </p:sp>
      <p:pic>
        <p:nvPicPr>
          <p:cNvPr id="5" name="Picture 4"/>
          <p:cNvPicPr>
            <a:picLocks noChangeAspect="1"/>
          </p:cNvPicPr>
          <p:nvPr/>
        </p:nvPicPr>
        <p:blipFill>
          <a:blip r:embed="rId6"/>
          <a:stretch>
            <a:fillRect/>
          </a:stretch>
        </p:blipFill>
        <p:spPr>
          <a:xfrm>
            <a:off x="884303" y="2377743"/>
            <a:ext cx="7960921" cy="2451023"/>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1957730" y="3982246"/>
            <a:ext cx="1026042" cy="231945"/>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a:stretch>
            <a:fillRect/>
          </a:stretch>
        </p:blipFill>
        <p:spPr>
          <a:xfrm>
            <a:off x="9433151" y="2623732"/>
            <a:ext cx="911496" cy="222810"/>
          </a:xfrm>
          <a:prstGeom prst="rect">
            <a:avLst/>
          </a:prstGeom>
          <a:ln>
            <a:solidFill>
              <a:srgbClr val="FFC000"/>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8"/>
          <a:stretch>
            <a:fillRect/>
          </a:stretch>
        </p:blipFill>
        <p:spPr>
          <a:xfrm>
            <a:off x="4237258" y="4039994"/>
            <a:ext cx="4606348" cy="2786401"/>
          </a:xfrm>
          <a:prstGeom prst="rect">
            <a:avLst/>
          </a:prstGeom>
          <a:ln>
            <a:solidFill>
              <a:schemeClr val="tx1"/>
            </a:solid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9"/>
          <a:stretch>
            <a:fillRect/>
          </a:stretch>
        </p:blipFill>
        <p:spPr>
          <a:xfrm>
            <a:off x="32982" y="2932643"/>
            <a:ext cx="851321" cy="1896123"/>
          </a:xfrm>
          <a:prstGeom prst="rect">
            <a:avLst/>
          </a:prstGeom>
        </p:spPr>
      </p:pic>
      <p:pic>
        <p:nvPicPr>
          <p:cNvPr id="27" name="Picture 26"/>
          <p:cNvPicPr>
            <a:picLocks noChangeAspect="1"/>
          </p:cNvPicPr>
          <p:nvPr/>
        </p:nvPicPr>
        <p:blipFill>
          <a:blip r:embed="rId10"/>
          <a:stretch>
            <a:fillRect/>
          </a:stretch>
        </p:blipFill>
        <p:spPr>
          <a:xfrm>
            <a:off x="18752" y="2377743"/>
            <a:ext cx="871607" cy="537051"/>
          </a:xfrm>
          <a:prstGeom prst="rect">
            <a:avLst/>
          </a:prstGeom>
          <a:ln>
            <a:solidFill>
              <a:schemeClr val="tx1"/>
            </a:solid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1"/>
          <a:stretch>
            <a:fillRect/>
          </a:stretch>
        </p:blipFill>
        <p:spPr>
          <a:xfrm>
            <a:off x="4247836" y="4039994"/>
            <a:ext cx="870923" cy="322842"/>
          </a:xfrm>
          <a:prstGeom prst="rect">
            <a:avLst/>
          </a:prstGeom>
          <a:ln>
            <a:solidFill>
              <a:srgbClr val="FFC000"/>
            </a:solidFill>
          </a:ln>
          <a:effectLst>
            <a:outerShdw blurRad="292100" dist="139700" dir="2700000" algn="tl" rotWithShape="0">
              <a:srgbClr val="333333">
                <a:alpha val="65000"/>
              </a:srgbClr>
            </a:outerShdw>
          </a:effectLst>
        </p:spPr>
      </p:pic>
      <p:grpSp>
        <p:nvGrpSpPr>
          <p:cNvPr id="31" name="Group 30"/>
          <p:cNvGrpSpPr/>
          <p:nvPr/>
        </p:nvGrpSpPr>
        <p:grpSpPr>
          <a:xfrm>
            <a:off x="323586" y="316819"/>
            <a:ext cx="612584" cy="612743"/>
            <a:chOff x="7766071" y="3897022"/>
            <a:chExt cx="1225167" cy="1225486"/>
          </a:xfrm>
        </p:grpSpPr>
        <p:sp>
          <p:nvSpPr>
            <p:cNvPr id="32" name="TextBox 31"/>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a:solidFill>
                    <a:schemeClr val="accent2"/>
                  </a:solidFill>
                  <a:latin typeface="Lato Regular"/>
                  <a:cs typeface="Lato Regular"/>
                </a:rPr>
                <a:t>6</a:t>
              </a:r>
              <a:endParaRPr lang="en-US" sz="2100" b="1" kern="0" dirty="0">
                <a:solidFill>
                  <a:schemeClr val="accent2"/>
                </a:solidFill>
                <a:latin typeface="Lato Regular"/>
                <a:cs typeface="Lato Regular"/>
              </a:endParaRPr>
            </a:p>
          </p:txBody>
        </p:sp>
        <p:sp>
          <p:nvSpPr>
            <p:cNvPr id="33"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4711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Orientations &amp; Trainings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4175484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52</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Orientations/Trainings– Create a Training Requirement </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Training requirements are setup almost exactly like an opportunity, however, they are a precursor setting and </a:t>
            </a:r>
            <a:r>
              <a:rPr lang="en-US" sz="1400" dirty="0" smtClean="0">
                <a:solidFill>
                  <a:schemeClr val="tx1"/>
                </a:solidFill>
              </a:rPr>
              <a:t>requirement </a:t>
            </a:r>
            <a:r>
              <a:rPr lang="en-US" sz="1400" dirty="0" smtClean="0">
                <a:solidFill>
                  <a:schemeClr val="tx1"/>
                </a:solidFill>
              </a:rPr>
              <a:t>a volunteer must </a:t>
            </a:r>
            <a:r>
              <a:rPr lang="en-US" sz="1400" dirty="0" smtClean="0">
                <a:solidFill>
                  <a:schemeClr val="tx1"/>
                </a:solidFill>
              </a:rPr>
              <a:t>fulfill </a:t>
            </a:r>
            <a:r>
              <a:rPr lang="en-US" sz="1400" dirty="0" smtClean="0">
                <a:solidFill>
                  <a:schemeClr val="tx1"/>
                </a:solidFill>
              </a:rPr>
              <a:t>prior to volunteering</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Create a name for your training and a capacity as well as </a:t>
            </a:r>
            <a:r>
              <a:rPr lang="en-US" sz="1400" dirty="0" smtClean="0">
                <a:solidFill>
                  <a:schemeClr val="tx1"/>
                </a:solidFill>
              </a:rPr>
              <a:t>location</a:t>
            </a:r>
            <a:endParaRPr lang="en-US" sz="1400" dirty="0">
              <a:solidFill>
                <a:schemeClr val="tx1"/>
              </a:solidFill>
            </a:endParaRPr>
          </a:p>
          <a:p>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rPr>
              <a:t/>
            </a:r>
            <a:br>
              <a:rPr lang="en-US" sz="1400" dirty="0" smtClean="0">
                <a:solidFill>
                  <a:schemeClr val="tx1"/>
                </a:solidFill>
              </a:rPr>
            </a:br>
            <a:r>
              <a:rPr lang="en-US" sz="1400" dirty="0" smtClean="0">
                <a:solidFill>
                  <a:schemeClr val="tx1"/>
                </a:solidFill>
              </a:rPr>
              <a:t>will </a:t>
            </a:r>
            <a:r>
              <a:rPr lang="en-US" sz="1400" dirty="0" smtClean="0">
                <a:solidFill>
                  <a:schemeClr val="tx1"/>
                </a:solidFill>
              </a:rPr>
              <a:t>allow a volunteer to cancel  </a:t>
            </a:r>
            <a:br>
              <a:rPr lang="en-US" sz="1400" dirty="0" smtClean="0">
                <a:solidFill>
                  <a:schemeClr val="tx1"/>
                </a:solidFill>
              </a:rPr>
            </a:br>
            <a:r>
              <a:rPr lang="en-US" sz="1400" dirty="0" smtClean="0">
                <a:solidFill>
                  <a:schemeClr val="tx1"/>
                </a:solidFill>
              </a:rPr>
              <a:t> a scheduled training from </a:t>
            </a:r>
            <a:br>
              <a:rPr lang="en-US" sz="1400" dirty="0" smtClean="0">
                <a:solidFill>
                  <a:schemeClr val="tx1"/>
                </a:solidFill>
              </a:rPr>
            </a:br>
            <a:r>
              <a:rPr lang="en-US" sz="1400" dirty="0" smtClean="0">
                <a:solidFill>
                  <a:schemeClr val="tx1"/>
                </a:solidFill>
              </a:rPr>
              <a:t> their dashboard</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Fill out your details/schedule and </a:t>
            </a:r>
            <a:r>
              <a:rPr lang="en-US" sz="1400" dirty="0" smtClean="0">
                <a:solidFill>
                  <a:schemeClr val="tx1"/>
                </a:solidFill>
                <a:effectLst>
                  <a:outerShdw blurRad="38100" dist="38100" dir="2700000" algn="tl">
                    <a:srgbClr val="000000">
                      <a:alpha val="43137"/>
                    </a:srgbClr>
                  </a:outerShdw>
                </a:effectLst>
              </a:rPr>
              <a:t>Publish</a:t>
            </a:r>
            <a:r>
              <a:rPr lang="en-US" sz="1400" dirty="0" smtClean="0">
                <a:solidFill>
                  <a:schemeClr val="tx1"/>
                </a:solidFill>
              </a:rPr>
              <a:t> to the Volunteer Center site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Navigate to an opportunity you want to associate a training to</a:t>
            </a:r>
          </a:p>
        </p:txBody>
      </p:sp>
      <p:pic>
        <p:nvPicPr>
          <p:cNvPr id="6" name="Picture 5"/>
          <p:cNvPicPr>
            <a:picLocks noChangeAspect="1"/>
          </p:cNvPicPr>
          <p:nvPr/>
        </p:nvPicPr>
        <p:blipFill>
          <a:blip r:embed="rId6"/>
          <a:stretch>
            <a:fillRect/>
          </a:stretch>
        </p:blipFill>
        <p:spPr>
          <a:xfrm>
            <a:off x="9396056" y="4340757"/>
            <a:ext cx="2378281" cy="226292"/>
          </a:xfrm>
          <a:prstGeom prst="rect">
            <a:avLst/>
          </a:prstGeom>
          <a:ln>
            <a:solidFill>
              <a:srgbClr val="FFC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98613" y="2123065"/>
            <a:ext cx="8964546" cy="3208836"/>
          </a:xfrm>
          <a:prstGeom prst="rect">
            <a:avLst/>
          </a:prstGeom>
          <a:ln>
            <a:solidFill>
              <a:schemeClr val="tx1"/>
            </a:solidFill>
          </a:ln>
        </p:spPr>
      </p:pic>
      <p:grpSp>
        <p:nvGrpSpPr>
          <p:cNvPr id="20" name="Group 19"/>
          <p:cNvGrpSpPr/>
          <p:nvPr/>
        </p:nvGrpSpPr>
        <p:grpSpPr>
          <a:xfrm>
            <a:off x="323586" y="316819"/>
            <a:ext cx="612584" cy="612743"/>
            <a:chOff x="7766071" y="3897022"/>
            <a:chExt cx="1225167" cy="1225486"/>
          </a:xfrm>
        </p:grpSpPr>
        <p:sp>
          <p:nvSpPr>
            <p:cNvPr id="22" name="TextBox 21"/>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7</a:t>
              </a:r>
              <a:endParaRPr lang="en-US" sz="2100" b="1" kern="0" dirty="0">
                <a:solidFill>
                  <a:schemeClr val="accent2"/>
                </a:solidFill>
                <a:latin typeface="Lato Regular"/>
                <a:cs typeface="Lato Regular"/>
              </a:endParaRPr>
            </a:p>
          </p:txBody>
        </p:sp>
        <p:sp>
          <p:nvSpPr>
            <p:cNvPr id="2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850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53</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Orientations/Trainings– Associate a Training Requirement to an Opportunity</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33239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On step 2 of your opportunity, turn on:</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Select the training you want to associate with your opportunity and save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When the volunteer applies to an opportunity they will now see </a:t>
            </a:r>
            <a:r>
              <a:rPr lang="en-US" sz="1400" dirty="0" smtClean="0">
                <a:solidFill>
                  <a:schemeClr val="tx1"/>
                </a:solidFill>
              </a:rPr>
              <a:t>this training </a:t>
            </a:r>
            <a:r>
              <a:rPr lang="en-US" sz="1400" dirty="0" smtClean="0">
                <a:solidFill>
                  <a:schemeClr val="tx1"/>
                </a:solidFill>
              </a:rPr>
              <a:t>requirement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On the </a:t>
            </a:r>
            <a:r>
              <a:rPr lang="en-US" sz="1400" dirty="0" smtClean="0">
                <a:solidFill>
                  <a:schemeClr val="tx1"/>
                </a:solidFill>
                <a:effectLst>
                  <a:outerShdw blurRad="38100" dist="38100" dir="2700000" algn="tl">
                    <a:srgbClr val="000000">
                      <a:alpha val="43137"/>
                    </a:srgbClr>
                  </a:outerShdw>
                </a:effectLst>
              </a:rPr>
              <a:t>Volunteer Center Opportunity Calendar </a:t>
            </a:r>
            <a:r>
              <a:rPr lang="en-US" sz="1400" dirty="0" smtClean="0">
                <a:solidFill>
                  <a:schemeClr val="tx1"/>
                </a:solidFill>
              </a:rPr>
              <a:t>you will see a list of </a:t>
            </a:r>
            <a:r>
              <a:rPr lang="en-US" sz="1400" dirty="0" smtClean="0">
                <a:solidFill>
                  <a:schemeClr val="tx1"/>
                </a:solidFill>
              </a:rPr>
              <a:t>trainings as well</a:t>
            </a:r>
            <a:endParaRPr lang="en-US" sz="1400" dirty="0">
              <a:solidFill>
                <a:schemeClr val="tx1"/>
              </a:solidFill>
            </a:endParaRPr>
          </a:p>
          <a:p>
            <a:endParaRPr lang="en-US" sz="1400" dirty="0">
              <a:solidFill>
                <a:schemeClr val="tx1"/>
              </a:solidFill>
            </a:endParaRPr>
          </a:p>
        </p:txBody>
      </p:sp>
      <p:pic>
        <p:nvPicPr>
          <p:cNvPr id="3" name="Picture 2"/>
          <p:cNvPicPr>
            <a:picLocks noChangeAspect="1"/>
          </p:cNvPicPr>
          <p:nvPr/>
        </p:nvPicPr>
        <p:blipFill>
          <a:blip r:embed="rId6"/>
          <a:stretch>
            <a:fillRect/>
          </a:stretch>
        </p:blipFill>
        <p:spPr>
          <a:xfrm>
            <a:off x="82526" y="2120569"/>
            <a:ext cx="8922583" cy="3774939"/>
          </a:xfrm>
          <a:prstGeom prst="rect">
            <a:avLst/>
          </a:prstGeom>
          <a:ln>
            <a:solidFill>
              <a:srgbClr val="FFC00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a:off x="274151" y="3657600"/>
            <a:ext cx="4015532" cy="2226281"/>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9210884" y="2645448"/>
            <a:ext cx="2849840" cy="182580"/>
          </a:xfrm>
          <a:prstGeom prst="rect">
            <a:avLst/>
          </a:prstGeom>
          <a:ln>
            <a:solidFill>
              <a:srgbClr val="FFC000"/>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9"/>
          <a:stretch>
            <a:fillRect/>
          </a:stretch>
        </p:blipFill>
        <p:spPr>
          <a:xfrm>
            <a:off x="274151" y="4972050"/>
            <a:ext cx="6335241" cy="911831"/>
          </a:xfrm>
          <a:prstGeom prst="rect">
            <a:avLst/>
          </a:prstGeom>
          <a:ln>
            <a:solidFill>
              <a:srgbClr val="FFC000"/>
            </a:solidFill>
          </a:ln>
          <a:effectLst>
            <a:outerShdw blurRad="292100" dist="139700" dir="2700000" algn="tl" rotWithShape="0">
              <a:srgbClr val="333333">
                <a:alpha val="65000"/>
              </a:srgbClr>
            </a:outerShdw>
          </a:effectLst>
        </p:spPr>
      </p:pic>
      <p:grpSp>
        <p:nvGrpSpPr>
          <p:cNvPr id="19" name="Group 18"/>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7</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400955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54</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Orientations/Trainings– </a:t>
            </a:r>
            <a:r>
              <a:rPr lang="en-US" sz="2400" spc="-125" dirty="0" smtClean="0">
                <a:solidFill>
                  <a:schemeClr val="accent4">
                    <a:lumMod val="50000"/>
                  </a:schemeClr>
                </a:solidFill>
                <a:latin typeface="Myriad Pro"/>
                <a:cs typeface="Myriad Pro"/>
              </a:rPr>
              <a:t>Public Calendar RSVP</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7634" y="2145579"/>
            <a:ext cx="2995126"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A volunteer could search the Volunteer Center Portal for your Training dates and RSVP to a specific training date</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calendar can be filtered by opportunities and/or trainings to make it easier for volunteers to find your published activities</a:t>
            </a:r>
            <a:endParaRPr lang="en-US" sz="1400" dirty="0" smtClean="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When the volunteer clicks</a:t>
            </a:r>
          </a:p>
          <a:p>
            <a:r>
              <a:rPr lang="en-US" sz="1400" dirty="0">
                <a:solidFill>
                  <a:schemeClr val="tx1"/>
                </a:solidFill>
              </a:rPr>
              <a:t> </a:t>
            </a:r>
            <a:r>
              <a:rPr lang="en-US" sz="1400" dirty="0" smtClean="0">
                <a:solidFill>
                  <a:schemeClr val="tx1"/>
                </a:solidFill>
              </a:rPr>
              <a:t>       they will be asked to login</a:t>
            </a:r>
            <a:br>
              <a:rPr lang="en-US" sz="1400" dirty="0" smtClean="0">
                <a:solidFill>
                  <a:schemeClr val="tx1"/>
                </a:solidFill>
              </a:rPr>
            </a:br>
            <a:r>
              <a:rPr lang="en-US" sz="1400" dirty="0" smtClean="0">
                <a:solidFill>
                  <a:schemeClr val="tx1"/>
                </a:solidFill>
              </a:rPr>
              <a:t>        and then successfully RSVP for the </a:t>
            </a:r>
            <a:br>
              <a:rPr lang="en-US" sz="1400" dirty="0" smtClean="0">
                <a:solidFill>
                  <a:schemeClr val="tx1"/>
                </a:solidFill>
              </a:rPr>
            </a:br>
            <a:r>
              <a:rPr lang="en-US" sz="1400" dirty="0" smtClean="0">
                <a:solidFill>
                  <a:schemeClr val="tx1"/>
                </a:solidFill>
              </a:rPr>
              <a:t>        training</a:t>
            </a:r>
            <a:r>
              <a:rPr lang="en-US" sz="1400" dirty="0" smtClean="0">
                <a:solidFill>
                  <a:schemeClr val="tx1"/>
                </a:solidFill>
              </a:rPr>
              <a:t>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An RSVP with training dates will also appear when a volunteer applies to an opportunity normally (without going to the calendar)</a:t>
            </a:r>
            <a:endParaRPr lang="en-US" sz="1400" dirty="0">
              <a:solidFill>
                <a:schemeClr val="tx1"/>
              </a:solidFill>
            </a:endParaRPr>
          </a:p>
          <a:p>
            <a:endParaRPr lang="en-US" sz="1400" dirty="0">
              <a:solidFill>
                <a:schemeClr val="tx1"/>
              </a:solidFill>
            </a:endParaRPr>
          </a:p>
        </p:txBody>
      </p:sp>
      <p:pic>
        <p:nvPicPr>
          <p:cNvPr id="8" name="Picture 7"/>
          <p:cNvPicPr>
            <a:picLocks noChangeAspect="1"/>
          </p:cNvPicPr>
          <p:nvPr/>
        </p:nvPicPr>
        <p:blipFill>
          <a:blip r:embed="rId6"/>
          <a:stretch>
            <a:fillRect/>
          </a:stretch>
        </p:blipFill>
        <p:spPr>
          <a:xfrm>
            <a:off x="161513" y="2104178"/>
            <a:ext cx="6528925" cy="4648510"/>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2733675" y="4197629"/>
            <a:ext cx="6143625" cy="2555059"/>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11449462" y="4261745"/>
            <a:ext cx="409575" cy="3333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grpSp>
        <p:nvGrpSpPr>
          <p:cNvPr id="20" name="Group 19"/>
          <p:cNvGrpSpPr/>
          <p:nvPr/>
        </p:nvGrpSpPr>
        <p:grpSpPr>
          <a:xfrm>
            <a:off x="323586" y="316819"/>
            <a:ext cx="612584" cy="612743"/>
            <a:chOff x="7766071" y="3897022"/>
            <a:chExt cx="1225167" cy="1225486"/>
          </a:xfrm>
        </p:grpSpPr>
        <p:sp>
          <p:nvSpPr>
            <p:cNvPr id="21" name="TextBox 20"/>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7</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2251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Scenario #3</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1304385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56</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Opportunities–Scenario </a:t>
            </a:r>
            <a:r>
              <a:rPr lang="en-US" sz="2400" spc="-125" dirty="0" smtClean="0">
                <a:solidFill>
                  <a:schemeClr val="accent4">
                    <a:lumMod val="50000"/>
                  </a:schemeClr>
                </a:solidFill>
                <a:latin typeface="Myriad Pro"/>
                <a:cs typeface="Myriad Pro"/>
              </a:rPr>
              <a:t>#3 </a:t>
            </a:r>
            <a:r>
              <a:rPr lang="en-US" sz="2400" spc="-125" dirty="0" smtClean="0">
                <a:solidFill>
                  <a:schemeClr val="accent4">
                    <a:lumMod val="50000"/>
                  </a:schemeClr>
                </a:solidFill>
                <a:latin typeface="Myriad Pro"/>
                <a:cs typeface="Myriad Pro"/>
              </a:rPr>
              <a:t>Volunteer Management (Training Required)</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07052" y="2202784"/>
            <a:ext cx="3104366" cy="37548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tx1"/>
                </a:solidFill>
              </a:rPr>
              <a:t>1. </a:t>
            </a:r>
            <a:r>
              <a:rPr lang="en-US" sz="1400" dirty="0" smtClean="0">
                <a:solidFill>
                  <a:schemeClr val="tx1"/>
                </a:solidFill>
              </a:rPr>
              <a:t>Scenario: </a:t>
            </a:r>
            <a:r>
              <a:rPr lang="en-US" sz="1400" dirty="0" smtClean="0">
                <a:solidFill>
                  <a:schemeClr val="tx1"/>
                </a:solidFill>
              </a:rPr>
              <a:t>Volunteer logs in and </a:t>
            </a:r>
            <a:br>
              <a:rPr lang="en-US" sz="1400" dirty="0" smtClean="0">
                <a:solidFill>
                  <a:schemeClr val="tx1"/>
                </a:solidFill>
              </a:rPr>
            </a:br>
            <a:r>
              <a:rPr lang="en-US" sz="1400" dirty="0" smtClean="0">
                <a:solidFill>
                  <a:schemeClr val="tx1"/>
                </a:solidFill>
              </a:rPr>
              <a:t>     applies for opportunity that </a:t>
            </a:r>
            <a:br>
              <a:rPr lang="en-US" sz="1400" dirty="0" smtClean="0">
                <a:solidFill>
                  <a:schemeClr val="tx1"/>
                </a:solidFill>
              </a:rPr>
            </a:br>
            <a:r>
              <a:rPr lang="en-US" sz="1400" dirty="0" smtClean="0">
                <a:solidFill>
                  <a:schemeClr val="tx1"/>
                </a:solidFill>
              </a:rPr>
              <a:t>     requires training prior to </a:t>
            </a:r>
            <a:br>
              <a:rPr lang="en-US" sz="1400" dirty="0" smtClean="0">
                <a:solidFill>
                  <a:schemeClr val="tx1"/>
                </a:solidFill>
              </a:rPr>
            </a:br>
            <a:r>
              <a:rPr lang="en-US" sz="1400" dirty="0" smtClean="0">
                <a:solidFill>
                  <a:schemeClr val="tx1"/>
                </a:solidFill>
              </a:rPr>
              <a:t>     volunteering. A pop up window </a:t>
            </a:r>
            <a:br>
              <a:rPr lang="en-US" sz="1400" dirty="0" smtClean="0">
                <a:solidFill>
                  <a:schemeClr val="tx1"/>
                </a:solidFill>
              </a:rPr>
            </a:br>
            <a:r>
              <a:rPr lang="en-US" sz="1400" dirty="0" smtClean="0">
                <a:solidFill>
                  <a:schemeClr val="tx1"/>
                </a:solidFill>
              </a:rPr>
              <a:t>     appears to </a:t>
            </a:r>
            <a:r>
              <a:rPr lang="en-US" sz="1400" dirty="0" smtClean="0">
                <a:solidFill>
                  <a:schemeClr val="tx1"/>
                </a:solidFill>
                <a:effectLst>
                  <a:outerShdw blurRad="38100" dist="38100" dir="2700000" algn="tl">
                    <a:srgbClr val="000000">
                      <a:alpha val="43137"/>
                    </a:srgbClr>
                  </a:outerShdw>
                </a:effectLst>
              </a:rPr>
              <a:t>Add RSVP </a:t>
            </a:r>
            <a:endParaRPr lang="en-US" sz="1400" dirty="0">
              <a:solidFill>
                <a:schemeClr val="tx1"/>
              </a:solidFill>
              <a:effectLst>
                <a:outerShdw blurRad="38100" dist="38100" dir="2700000" algn="tl">
                  <a:srgbClr val="000000">
                    <a:alpha val="43137"/>
                  </a:srgbClr>
                </a:outerShdw>
              </a:effectLst>
            </a:endParaRPr>
          </a:p>
          <a:p>
            <a:endParaRPr lang="en-US" sz="1400" dirty="0">
              <a:solidFill>
                <a:schemeClr val="tx1"/>
              </a:solidFill>
            </a:endParaRPr>
          </a:p>
          <a:p>
            <a:r>
              <a:rPr lang="en-US" sz="1400" dirty="0" smtClean="0">
                <a:solidFill>
                  <a:schemeClr val="tx1"/>
                </a:solidFill>
              </a:rPr>
              <a:t>2. Volunteer selects from the list of </a:t>
            </a:r>
            <a:br>
              <a:rPr lang="en-US" sz="1400" dirty="0" smtClean="0">
                <a:solidFill>
                  <a:schemeClr val="tx1"/>
                </a:solidFill>
              </a:rPr>
            </a:br>
            <a:r>
              <a:rPr lang="en-US" sz="1400" dirty="0" smtClean="0">
                <a:solidFill>
                  <a:schemeClr val="tx1"/>
                </a:solidFill>
              </a:rPr>
              <a:t>     available training times and hits  </a:t>
            </a:r>
            <a:br>
              <a:rPr lang="en-US" sz="1400" dirty="0" smtClean="0">
                <a:solidFill>
                  <a:schemeClr val="tx1"/>
                </a:solidFill>
              </a:rPr>
            </a:br>
            <a:r>
              <a:rPr lang="en-US" sz="1400" dirty="0" smtClean="0">
                <a:solidFill>
                  <a:schemeClr val="tx1"/>
                </a:solidFill>
              </a:rPr>
              <a:t>     save OR they can RSVP to a training </a:t>
            </a:r>
            <a:br>
              <a:rPr lang="en-US" sz="1400" dirty="0" smtClean="0">
                <a:solidFill>
                  <a:schemeClr val="tx1"/>
                </a:solidFill>
              </a:rPr>
            </a:br>
            <a:r>
              <a:rPr lang="en-US" sz="1400" dirty="0" smtClean="0">
                <a:solidFill>
                  <a:schemeClr val="tx1"/>
                </a:solidFill>
              </a:rPr>
              <a:t>     date/time later from their dashboard</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4.  Once the Training has been marked </a:t>
            </a:r>
            <a:br>
              <a:rPr lang="en-US" sz="1400" dirty="0" smtClean="0">
                <a:solidFill>
                  <a:schemeClr val="tx1"/>
                </a:solidFill>
              </a:rPr>
            </a:br>
            <a:r>
              <a:rPr lang="en-US" sz="1400" dirty="0" smtClean="0">
                <a:solidFill>
                  <a:schemeClr val="tx1"/>
                </a:solidFill>
              </a:rPr>
              <a:t>      as attended by your organization you </a:t>
            </a:r>
            <a:br>
              <a:rPr lang="en-US" sz="1400" dirty="0" smtClean="0">
                <a:solidFill>
                  <a:schemeClr val="tx1"/>
                </a:solidFill>
              </a:rPr>
            </a:br>
            <a:r>
              <a:rPr lang="en-US" sz="1400" dirty="0" smtClean="0">
                <a:solidFill>
                  <a:schemeClr val="tx1"/>
                </a:solidFill>
              </a:rPr>
              <a:t>      can schedule the volunteer for the   </a:t>
            </a:r>
            <a:br>
              <a:rPr lang="en-US" sz="1400" dirty="0" smtClean="0">
                <a:solidFill>
                  <a:schemeClr val="tx1"/>
                </a:solidFill>
              </a:rPr>
            </a:br>
            <a:r>
              <a:rPr lang="en-US" sz="1400" dirty="0" smtClean="0">
                <a:solidFill>
                  <a:schemeClr val="tx1"/>
                </a:solidFill>
              </a:rPr>
              <a:t>      opportunity</a:t>
            </a:r>
          </a:p>
          <a:p>
            <a:pPr marL="342900" indent="-342900">
              <a:buAutoNum type="arabicPeriod" startAt="3"/>
            </a:pPr>
            <a:endParaRPr lang="en-US" sz="1400" dirty="0">
              <a:solidFill>
                <a:schemeClr val="tx1"/>
              </a:solidFill>
            </a:endParaRPr>
          </a:p>
          <a:p>
            <a:endParaRPr lang="en-US" sz="1400" dirty="0">
              <a:solidFill>
                <a:schemeClr val="accent4">
                  <a:lumMod val="50000"/>
                </a:schemeClr>
              </a:solidFill>
            </a:endParaRPr>
          </a:p>
        </p:txBody>
      </p:sp>
      <p:pic>
        <p:nvPicPr>
          <p:cNvPr id="5" name="Picture 4"/>
          <p:cNvPicPr>
            <a:picLocks noChangeAspect="1"/>
          </p:cNvPicPr>
          <p:nvPr/>
        </p:nvPicPr>
        <p:blipFill>
          <a:blip r:embed="rId6"/>
          <a:stretch>
            <a:fillRect/>
          </a:stretch>
        </p:blipFill>
        <p:spPr>
          <a:xfrm>
            <a:off x="337242" y="2104178"/>
            <a:ext cx="8273358" cy="4364841"/>
          </a:xfrm>
          <a:prstGeom prst="rect">
            <a:avLst/>
          </a:prstGeom>
        </p:spPr>
      </p:pic>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8</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4247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57</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Opportunities– Volunteer Scenario </a:t>
            </a:r>
            <a:r>
              <a:rPr lang="en-US" sz="2400" spc="-125" dirty="0" smtClean="0">
                <a:solidFill>
                  <a:schemeClr val="accent4">
                    <a:lumMod val="50000"/>
                  </a:schemeClr>
                </a:solidFill>
                <a:latin typeface="Myriad Pro"/>
                <a:cs typeface="Myriad Pro"/>
              </a:rPr>
              <a:t>#3  </a:t>
            </a:r>
            <a:r>
              <a:rPr lang="en-US" sz="2400" spc="-125" dirty="0" smtClean="0">
                <a:solidFill>
                  <a:schemeClr val="accent4">
                    <a:lumMod val="50000"/>
                  </a:schemeClr>
                </a:solidFill>
                <a:latin typeface="Myriad Pro"/>
                <a:cs typeface="Myriad Pro"/>
              </a:rPr>
              <a:t>(Training Required)</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07052" y="2202784"/>
            <a:ext cx="3104366"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solidFill>
                  <a:schemeClr val="tx1"/>
                </a:solidFill>
              </a:rPr>
              <a:t>1. </a:t>
            </a:r>
            <a:r>
              <a:rPr lang="en-US" sz="1400" dirty="0" smtClean="0">
                <a:solidFill>
                  <a:schemeClr val="tx1"/>
                </a:solidFill>
              </a:rPr>
              <a:t>Scenario: </a:t>
            </a:r>
            <a:r>
              <a:rPr lang="en-US" sz="1400" dirty="0" smtClean="0">
                <a:solidFill>
                  <a:schemeClr val="tx1"/>
                </a:solidFill>
              </a:rPr>
              <a:t>Someone at your </a:t>
            </a:r>
            <a:br>
              <a:rPr lang="en-US" sz="1400" dirty="0" smtClean="0">
                <a:solidFill>
                  <a:schemeClr val="tx1"/>
                </a:solidFill>
              </a:rPr>
            </a:br>
            <a:r>
              <a:rPr lang="en-US" sz="1400" dirty="0" smtClean="0">
                <a:solidFill>
                  <a:schemeClr val="tx1"/>
                </a:solidFill>
              </a:rPr>
              <a:t>     organization schedules the </a:t>
            </a:r>
            <a:br>
              <a:rPr lang="en-US" sz="1400" dirty="0" smtClean="0">
                <a:solidFill>
                  <a:schemeClr val="tx1"/>
                </a:solidFill>
              </a:rPr>
            </a:b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rPr>
              <a:t>Training</a:t>
            </a:r>
            <a:r>
              <a:rPr lang="en-US" sz="1400" dirty="0" smtClean="0">
                <a:solidFill>
                  <a:schemeClr val="tx1"/>
                </a:solidFill>
              </a:rPr>
              <a:t> for the volunteer</a:t>
            </a:r>
            <a:endParaRPr lang="en-US" sz="1400" dirty="0">
              <a:solidFill>
                <a:schemeClr val="tx1"/>
              </a:solidFill>
            </a:endParaRPr>
          </a:p>
          <a:p>
            <a:endParaRPr lang="en-US" sz="1400" dirty="0">
              <a:solidFill>
                <a:schemeClr val="tx1"/>
              </a:solidFill>
            </a:endParaRPr>
          </a:p>
          <a:p>
            <a:r>
              <a:rPr lang="en-US" sz="1400" dirty="0" smtClean="0">
                <a:solidFill>
                  <a:schemeClr val="tx1"/>
                </a:solidFill>
              </a:rPr>
              <a:t>2. Click on your Opportunity volunteer, </a:t>
            </a:r>
            <a:br>
              <a:rPr lang="en-US" sz="1400" dirty="0" smtClean="0">
                <a:solidFill>
                  <a:schemeClr val="tx1"/>
                </a:solidFill>
              </a:rPr>
            </a:br>
            <a:r>
              <a:rPr lang="en-US" sz="1400" dirty="0" smtClean="0">
                <a:solidFill>
                  <a:schemeClr val="tx1"/>
                </a:solidFill>
              </a:rPr>
              <a:t>     Select                         and </a:t>
            </a:r>
            <a:r>
              <a:rPr lang="en-US" sz="1400" dirty="0" smtClean="0">
                <a:solidFill>
                  <a:schemeClr val="tx1"/>
                </a:solidFill>
                <a:effectLst>
                  <a:outerShdw blurRad="38100" dist="38100" dir="2700000" algn="tl">
                    <a:srgbClr val="000000">
                      <a:alpha val="43137"/>
                    </a:srgbClr>
                  </a:outerShdw>
                </a:effectLst>
              </a:rPr>
              <a:t>Add RSVP </a:t>
            </a:r>
            <a:r>
              <a:rPr lang="en-US" sz="1400" dirty="0" smtClean="0">
                <a:solidFill>
                  <a:schemeClr val="tx1"/>
                </a:solidFill>
              </a:rPr>
              <a:t>for </a:t>
            </a:r>
            <a:br>
              <a:rPr lang="en-US" sz="1400" dirty="0" smtClean="0">
                <a:solidFill>
                  <a:schemeClr val="tx1"/>
                </a:solidFill>
              </a:rPr>
            </a:br>
            <a:r>
              <a:rPr lang="en-US" sz="1400" dirty="0" smtClean="0">
                <a:solidFill>
                  <a:schemeClr val="tx1"/>
                </a:solidFill>
              </a:rPr>
              <a:t>     the volunteer training location, shift, </a:t>
            </a:r>
            <a:br>
              <a:rPr lang="en-US" sz="1400" dirty="0" smtClean="0">
                <a:solidFill>
                  <a:schemeClr val="tx1"/>
                </a:solidFill>
              </a:rPr>
            </a:br>
            <a:r>
              <a:rPr lang="en-US" sz="1400" dirty="0" smtClean="0">
                <a:solidFill>
                  <a:schemeClr val="tx1"/>
                </a:solidFill>
              </a:rPr>
              <a:t>     etc.</a:t>
            </a:r>
            <a:br>
              <a:rPr lang="en-US" sz="1400" dirty="0" smtClean="0">
                <a:solidFill>
                  <a:schemeClr val="tx1"/>
                </a:solidFill>
              </a:rPr>
            </a:br>
            <a:endParaRPr lang="en-US" sz="1400" dirty="0">
              <a:solidFill>
                <a:schemeClr val="tx1"/>
              </a:solidFill>
            </a:endParaRPr>
          </a:p>
          <a:p>
            <a:r>
              <a:rPr lang="en-US" sz="1400" dirty="0" smtClean="0">
                <a:solidFill>
                  <a:schemeClr val="tx1"/>
                </a:solidFill>
              </a:rPr>
              <a:t>3.  The </a:t>
            </a:r>
            <a:r>
              <a:rPr lang="en-US" sz="1400" dirty="0" smtClean="0">
                <a:solidFill>
                  <a:schemeClr val="tx1"/>
                </a:solidFill>
                <a:effectLst>
                  <a:outerShdw blurRad="38100" dist="38100" dir="2700000" algn="tl">
                    <a:srgbClr val="000000">
                      <a:alpha val="43137"/>
                    </a:srgbClr>
                  </a:outerShdw>
                </a:effectLst>
              </a:rPr>
              <a:t>Next Step </a:t>
            </a:r>
            <a:r>
              <a:rPr lang="en-US" sz="1400" dirty="0" smtClean="0">
                <a:solidFill>
                  <a:schemeClr val="tx1"/>
                </a:solidFill>
              </a:rPr>
              <a:t>changes from </a:t>
            </a:r>
          </a:p>
          <a:p>
            <a:pPr marL="342900" indent="-342900">
              <a:buAutoNum type="arabicPeriod" startAt="3"/>
            </a:pPr>
            <a:endParaRPr lang="en-US" sz="1400" dirty="0">
              <a:solidFill>
                <a:schemeClr val="tx1"/>
              </a:solidFill>
            </a:endParaRPr>
          </a:p>
          <a:p>
            <a:r>
              <a:rPr lang="en-US" sz="1400" dirty="0" smtClean="0">
                <a:solidFill>
                  <a:schemeClr val="tx1"/>
                </a:solidFill>
              </a:rPr>
              <a:t>         to</a:t>
            </a:r>
          </a:p>
          <a:p>
            <a:pPr marL="342900" indent="-342900">
              <a:buAutoNum type="arabicPeriod" startAt="3"/>
            </a:pPr>
            <a:endParaRPr lang="en-US" sz="1400" dirty="0">
              <a:solidFill>
                <a:schemeClr val="tx1"/>
              </a:solidFill>
            </a:endParaRPr>
          </a:p>
          <a:p>
            <a:pPr marL="342900" indent="-342900">
              <a:buAutoNum type="arabicPeriod" startAt="3"/>
            </a:pPr>
            <a:endParaRPr lang="en-US" sz="1400" dirty="0" smtClean="0">
              <a:solidFill>
                <a:schemeClr val="tx1"/>
              </a:solidFill>
            </a:endParaRPr>
          </a:p>
          <a:p>
            <a:r>
              <a:rPr lang="en-US" sz="1400" dirty="0" smtClean="0">
                <a:solidFill>
                  <a:schemeClr val="tx1"/>
                </a:solidFill>
              </a:rPr>
              <a:t>4.   Click on </a:t>
            </a:r>
            <a:r>
              <a:rPr lang="en-US" sz="1400" dirty="0" smtClean="0">
                <a:solidFill>
                  <a:schemeClr val="tx1"/>
                </a:solidFill>
                <a:effectLst>
                  <a:outerShdw blurRad="38100" dist="38100" dir="2700000" algn="tl">
                    <a:srgbClr val="000000">
                      <a:alpha val="43137"/>
                    </a:srgbClr>
                  </a:outerShdw>
                </a:effectLst>
              </a:rPr>
              <a:t>Pending Attendance</a:t>
            </a: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rPr>
              <a:t>View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      RSVP </a:t>
            </a:r>
            <a:r>
              <a:rPr lang="en-US" sz="1400" dirty="0" smtClean="0">
                <a:solidFill>
                  <a:schemeClr val="tx1"/>
                </a:solidFill>
              </a:rPr>
              <a:t>window</a:t>
            </a:r>
            <a:r>
              <a:rPr lang="en-US" sz="1400" dirty="0" smtClean="0">
                <a:solidFill>
                  <a:schemeClr val="tx1"/>
                </a:solidFill>
                <a:effectLst>
                  <a:outerShdw blurRad="38100" dist="38100" dir="2700000" algn="tl">
                    <a:srgbClr val="000000">
                      <a:alpha val="43137"/>
                    </a:srgbClr>
                  </a:outerShdw>
                </a:effectLst>
              </a:rPr>
              <a:t> </a:t>
            </a:r>
            <a:r>
              <a:rPr lang="en-US" sz="1400" dirty="0" smtClean="0">
                <a:solidFill>
                  <a:schemeClr val="tx1"/>
                </a:solidFill>
              </a:rPr>
              <a:t>opens, </a:t>
            </a:r>
            <a:r>
              <a:rPr lang="en-US" sz="1400" dirty="0" smtClean="0">
                <a:solidFill>
                  <a:schemeClr val="tx1"/>
                </a:solidFill>
              </a:rPr>
              <a:t>mark the </a:t>
            </a:r>
            <a:br>
              <a:rPr lang="en-US" sz="1400" dirty="0" smtClean="0">
                <a:solidFill>
                  <a:schemeClr val="tx1"/>
                </a:solidFill>
              </a:rPr>
            </a:br>
            <a:r>
              <a:rPr lang="en-US" sz="1400" dirty="0" smtClean="0">
                <a:solidFill>
                  <a:schemeClr val="tx1"/>
                </a:solidFill>
              </a:rPr>
              <a:t>      volunteer as </a:t>
            </a:r>
            <a:r>
              <a:rPr lang="en-US" sz="1400" dirty="0" smtClean="0">
                <a:solidFill>
                  <a:schemeClr val="tx1"/>
                </a:solidFill>
                <a:effectLst>
                  <a:outerShdw blurRad="38100" dist="38100" dir="2700000" algn="tl">
                    <a:srgbClr val="000000">
                      <a:alpha val="43137"/>
                    </a:srgbClr>
                  </a:outerShdw>
                </a:effectLst>
              </a:rPr>
              <a:t>Attended</a:t>
            </a:r>
          </a:p>
          <a:p>
            <a:r>
              <a:rPr lang="en-US" sz="1400" dirty="0" smtClean="0">
                <a:solidFill>
                  <a:schemeClr val="tx1"/>
                </a:solidFill>
                <a:effectLst>
                  <a:outerShdw blurRad="38100" dist="38100" dir="2700000" algn="tl">
                    <a:srgbClr val="000000">
                      <a:alpha val="43137"/>
                    </a:srgbClr>
                  </a:outerShdw>
                </a:effectLst>
              </a:rPr>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rPr>
              <a:t>5.   Proceed with scheduling the </a:t>
            </a:r>
            <a:br>
              <a:rPr lang="en-US" sz="1400" dirty="0" smtClean="0">
                <a:solidFill>
                  <a:schemeClr val="tx1"/>
                </a:solidFill>
              </a:rPr>
            </a:br>
            <a:r>
              <a:rPr lang="en-US" sz="1400" dirty="0" smtClean="0">
                <a:solidFill>
                  <a:schemeClr val="tx1"/>
                </a:solidFill>
              </a:rPr>
              <a:t>      volunteer for the opportunity</a:t>
            </a:r>
            <a:endParaRPr lang="en-US" sz="1400" dirty="0">
              <a:solidFill>
                <a:schemeClr val="tx1"/>
              </a:solidFill>
            </a:endParaRPr>
          </a:p>
        </p:txBody>
      </p:sp>
      <p:pic>
        <p:nvPicPr>
          <p:cNvPr id="3" name="Picture 2"/>
          <p:cNvPicPr>
            <a:picLocks noChangeAspect="1"/>
          </p:cNvPicPr>
          <p:nvPr/>
        </p:nvPicPr>
        <p:blipFill>
          <a:blip r:embed="rId6"/>
          <a:stretch>
            <a:fillRect/>
          </a:stretch>
        </p:blipFill>
        <p:spPr>
          <a:xfrm>
            <a:off x="161513" y="2104178"/>
            <a:ext cx="8243933" cy="2893154"/>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2515228" y="3110405"/>
            <a:ext cx="1432780" cy="390758"/>
          </a:xfrm>
          <a:prstGeom prst="rect">
            <a:avLst/>
          </a:prstGeom>
          <a:ln>
            <a:solidFill>
              <a:srgbClr val="FFC000"/>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a:stretch>
            <a:fillRect/>
          </a:stretch>
        </p:blipFill>
        <p:spPr>
          <a:xfrm>
            <a:off x="624350" y="3981181"/>
            <a:ext cx="7428295" cy="1848436"/>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9"/>
          <a:stretch>
            <a:fillRect/>
          </a:stretch>
        </p:blipFill>
        <p:spPr>
          <a:xfrm>
            <a:off x="9630958" y="4818436"/>
            <a:ext cx="1019568" cy="173926"/>
          </a:xfrm>
          <a:prstGeom prst="rect">
            <a:avLst/>
          </a:prstGeom>
          <a:ln>
            <a:solidFill>
              <a:srgbClr val="FFC000"/>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a:stretch>
            <a:fillRect/>
          </a:stretch>
        </p:blipFill>
        <p:spPr>
          <a:xfrm>
            <a:off x="9627754" y="4408881"/>
            <a:ext cx="1022772" cy="278938"/>
          </a:xfrm>
          <a:prstGeom prst="rect">
            <a:avLst/>
          </a:prstGeom>
          <a:ln>
            <a:solidFill>
              <a:srgbClr val="FFC000"/>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10"/>
          <a:stretch>
            <a:fillRect/>
          </a:stretch>
        </p:blipFill>
        <p:spPr>
          <a:xfrm>
            <a:off x="947754" y="5229837"/>
            <a:ext cx="7175295" cy="1556406"/>
          </a:xfrm>
          <a:prstGeom prst="rect">
            <a:avLst/>
          </a:prstGeom>
          <a:ln>
            <a:solidFill>
              <a:schemeClr val="tx1"/>
            </a:solidFill>
          </a:ln>
        </p:spPr>
      </p:pic>
      <p:pic>
        <p:nvPicPr>
          <p:cNvPr id="12" name="Picture 11"/>
          <p:cNvPicPr>
            <a:picLocks noChangeAspect="1"/>
          </p:cNvPicPr>
          <p:nvPr/>
        </p:nvPicPr>
        <p:blipFill>
          <a:blip r:embed="rId11"/>
          <a:stretch>
            <a:fillRect/>
          </a:stretch>
        </p:blipFill>
        <p:spPr>
          <a:xfrm>
            <a:off x="6972449" y="5651801"/>
            <a:ext cx="1028401" cy="589084"/>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7"/>
          <a:stretch>
            <a:fillRect/>
          </a:stretch>
        </p:blipFill>
        <p:spPr>
          <a:xfrm>
            <a:off x="9683080" y="3317795"/>
            <a:ext cx="912121" cy="248760"/>
          </a:xfrm>
          <a:prstGeom prst="rect">
            <a:avLst/>
          </a:prstGeom>
          <a:ln>
            <a:solidFill>
              <a:srgbClr val="FFC000"/>
            </a:solid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2"/>
          <a:stretch>
            <a:fillRect/>
          </a:stretch>
        </p:blipFill>
        <p:spPr>
          <a:xfrm>
            <a:off x="4126023" y="4032387"/>
            <a:ext cx="358054" cy="348377"/>
          </a:xfrm>
          <a:prstGeom prst="roundRect">
            <a:avLst>
              <a:gd name="adj" fmla="val 8594"/>
            </a:avLst>
          </a:prstGeom>
          <a:solidFill>
            <a:srgbClr val="FFFFFF">
              <a:shade val="85000"/>
            </a:srgbClr>
          </a:solidFill>
          <a:ln>
            <a:noFill/>
          </a:ln>
          <a:effectLst/>
        </p:spPr>
      </p:pic>
      <p:pic>
        <p:nvPicPr>
          <p:cNvPr id="25" name="Picture 24"/>
          <p:cNvPicPr>
            <a:picLocks noChangeAspect="1"/>
          </p:cNvPicPr>
          <p:nvPr/>
        </p:nvPicPr>
        <p:blipFill>
          <a:blip r:embed="rId13"/>
          <a:stretch>
            <a:fillRect/>
          </a:stretch>
        </p:blipFill>
        <p:spPr>
          <a:xfrm>
            <a:off x="3534258" y="2754322"/>
            <a:ext cx="323850" cy="314325"/>
          </a:xfrm>
          <a:prstGeom prst="roundRect">
            <a:avLst>
              <a:gd name="adj" fmla="val 8594"/>
            </a:avLst>
          </a:prstGeom>
          <a:solidFill>
            <a:srgbClr val="FFFFFF">
              <a:shade val="85000"/>
            </a:srgbClr>
          </a:solidFill>
          <a:ln>
            <a:noFill/>
          </a:ln>
          <a:effectLst/>
        </p:spPr>
      </p:pic>
      <p:pic>
        <p:nvPicPr>
          <p:cNvPr id="26" name="Picture 25"/>
          <p:cNvPicPr>
            <a:picLocks noChangeAspect="1"/>
          </p:cNvPicPr>
          <p:nvPr/>
        </p:nvPicPr>
        <p:blipFill>
          <a:blip r:embed="rId9"/>
          <a:stretch>
            <a:fillRect/>
          </a:stretch>
        </p:blipFill>
        <p:spPr>
          <a:xfrm>
            <a:off x="4244460" y="3119320"/>
            <a:ext cx="1467995" cy="250422"/>
          </a:xfrm>
          <a:prstGeom prst="rect">
            <a:avLst/>
          </a:prstGeom>
          <a:ln>
            <a:solidFill>
              <a:srgbClr val="FFC000"/>
            </a:solidFill>
          </a:ln>
          <a:effectLst>
            <a:outerShdw blurRad="292100" dist="139700" dir="2700000" algn="tl" rotWithShape="0">
              <a:srgbClr val="333333">
                <a:alpha val="65000"/>
              </a:srgbClr>
            </a:outerShdw>
          </a:effectLst>
        </p:spPr>
      </p:pic>
      <p:cxnSp>
        <p:nvCxnSpPr>
          <p:cNvPr id="14" name="Straight Arrow Connector 13"/>
          <p:cNvCxnSpPr/>
          <p:nvPr/>
        </p:nvCxnSpPr>
        <p:spPr>
          <a:xfrm>
            <a:off x="4031759" y="3244531"/>
            <a:ext cx="1511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23586" y="316819"/>
            <a:ext cx="612584" cy="612743"/>
            <a:chOff x="7766071" y="3897022"/>
            <a:chExt cx="1225167" cy="1225486"/>
          </a:xfrm>
        </p:grpSpPr>
        <p:sp>
          <p:nvSpPr>
            <p:cNvPr id="28" name="TextBox 27"/>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8</a:t>
              </a:r>
              <a:endParaRPr lang="en-US" sz="2100" b="1" kern="0" dirty="0">
                <a:solidFill>
                  <a:schemeClr val="accent2"/>
                </a:solidFill>
                <a:latin typeface="Lato Regular"/>
                <a:cs typeface="Lato Regular"/>
              </a:endParaRPr>
            </a:p>
          </p:txBody>
        </p:sp>
        <p:sp>
          <p:nvSpPr>
            <p:cNvPr id="29"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7377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Communication</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942467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59</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a:t>
            </a:r>
            <a:r>
              <a:rPr lang="en-US" sz="2400" spc="-125" dirty="0" smtClean="0">
                <a:solidFill>
                  <a:schemeClr val="accent4">
                    <a:lumMod val="50000"/>
                  </a:schemeClr>
                </a:solidFill>
                <a:latin typeface="Myriad Pro"/>
                <a:cs typeface="Myriad Pro"/>
              </a:rPr>
              <a:t>Communication</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07052" y="2202784"/>
            <a:ext cx="3164786"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Open up the main menu and navigate to </a:t>
            </a:r>
            <a:r>
              <a:rPr lang="en-US" sz="1400" dirty="0" smtClean="0">
                <a:solidFill>
                  <a:schemeClr val="tx1"/>
                </a:solidFill>
                <a:effectLst>
                  <a:outerShdw blurRad="38100" dist="38100" dir="2700000" algn="tl">
                    <a:srgbClr val="000000">
                      <a:alpha val="43137"/>
                    </a:srgbClr>
                  </a:outerShdw>
                </a:effectLst>
              </a:rPr>
              <a:t>Communication Center Create New</a:t>
            </a:r>
          </a:p>
          <a:p>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Fill out your </a:t>
            </a:r>
            <a:r>
              <a:rPr lang="en-US" sz="1400" dirty="0">
                <a:solidFill>
                  <a:schemeClr val="tx1"/>
                </a:solidFill>
              </a:rPr>
              <a:t>s</a:t>
            </a:r>
            <a:r>
              <a:rPr lang="en-US" sz="1400" dirty="0" smtClean="0">
                <a:solidFill>
                  <a:schemeClr val="tx1"/>
                </a:solidFill>
              </a:rPr>
              <a:t>ender info/subject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Recipients Type will always be volunteer</a:t>
            </a:r>
            <a:endParaRPr lang="en-US" sz="1400" dirty="0">
              <a:solidFill>
                <a:schemeClr val="tx1"/>
              </a:solidFill>
            </a:endParaRP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Create a </a:t>
            </a:r>
            <a:r>
              <a:rPr lang="en-US" sz="1400" dirty="0">
                <a:solidFill>
                  <a:schemeClr val="tx1"/>
                </a:solidFill>
                <a:effectLst>
                  <a:outerShdw blurRad="38100" dist="38100" dir="2700000" algn="tl">
                    <a:srgbClr val="000000">
                      <a:alpha val="43137"/>
                    </a:srgbClr>
                  </a:outerShdw>
                </a:effectLst>
              </a:rPr>
              <a:t>N</a:t>
            </a:r>
            <a:r>
              <a:rPr lang="en-US" sz="1400" dirty="0" smtClean="0">
                <a:solidFill>
                  <a:schemeClr val="tx1"/>
                </a:solidFill>
                <a:effectLst>
                  <a:outerShdw blurRad="38100" dist="38100" dir="2700000" algn="tl">
                    <a:srgbClr val="000000">
                      <a:alpha val="43137"/>
                    </a:srgbClr>
                  </a:outerShdw>
                </a:effectLst>
              </a:rPr>
              <a:t>ew Template </a:t>
            </a:r>
            <a:r>
              <a:rPr lang="en-US" sz="1400" dirty="0" smtClean="0">
                <a:solidFill>
                  <a:schemeClr val="tx1"/>
                </a:solidFill>
              </a:rPr>
              <a:t>for your newsletter and select that template once completed (more on next page)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Select one of the two provided templates (more on next page)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Attach a file up to 4MB</a:t>
            </a:r>
            <a:endParaRPr lang="en-US" sz="1400" dirty="0">
              <a:solidFill>
                <a:schemeClr val="tx1"/>
              </a:solidFill>
            </a:endParaRPr>
          </a:p>
          <a:p>
            <a:endParaRPr lang="en-US" sz="1400" dirty="0">
              <a:solidFill>
                <a:schemeClr val="accent4">
                  <a:lumMod val="50000"/>
                </a:schemeClr>
              </a:solidFill>
            </a:endParaRPr>
          </a:p>
        </p:txBody>
      </p:sp>
      <p:pic>
        <p:nvPicPr>
          <p:cNvPr id="8" name="Picture 7"/>
          <p:cNvPicPr>
            <a:picLocks noChangeAspect="1"/>
          </p:cNvPicPr>
          <p:nvPr/>
        </p:nvPicPr>
        <p:blipFill>
          <a:blip r:embed="rId6"/>
          <a:stretch>
            <a:fillRect/>
          </a:stretch>
        </p:blipFill>
        <p:spPr>
          <a:xfrm>
            <a:off x="17646" y="2165556"/>
            <a:ext cx="8795875" cy="3477688"/>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1577909" y="4632236"/>
            <a:ext cx="7235612" cy="2136531"/>
          </a:xfrm>
          <a:prstGeom prst="rect">
            <a:avLst/>
          </a:prstGeom>
          <a:ln>
            <a:solidFill>
              <a:schemeClr val="tx1"/>
            </a:solidFill>
          </a:ln>
          <a:effectLst>
            <a:outerShdw blurRad="292100" dist="139700" dir="2700000" algn="tl" rotWithShape="0">
              <a:srgbClr val="333333">
                <a:alpha val="65000"/>
              </a:srgbClr>
            </a:outerShdw>
          </a:effectLst>
        </p:spPr>
      </p:pic>
      <p:grpSp>
        <p:nvGrpSpPr>
          <p:cNvPr id="24" name="Group 23"/>
          <p:cNvGrpSpPr/>
          <p:nvPr/>
        </p:nvGrpSpPr>
        <p:grpSpPr>
          <a:xfrm>
            <a:off x="323586" y="316819"/>
            <a:ext cx="612584" cy="612743"/>
            <a:chOff x="7766071" y="3897022"/>
            <a:chExt cx="1225167" cy="1225486"/>
          </a:xfrm>
        </p:grpSpPr>
        <p:sp>
          <p:nvSpPr>
            <p:cNvPr id="25" name="TextBox 2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9</a:t>
              </a:r>
              <a:endParaRPr lang="en-US" sz="2100" b="1" kern="0" dirty="0">
                <a:solidFill>
                  <a:schemeClr val="accent2"/>
                </a:solidFill>
                <a:latin typeface="Lato Regular"/>
                <a:cs typeface="Lato Regular"/>
              </a:endParaRPr>
            </a:p>
          </p:txBody>
        </p:sp>
        <p:sp>
          <p:nvSpPr>
            <p:cNvPr id="2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28831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Differentiators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1617023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60</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Communication</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6629844" y="2218780"/>
            <a:ext cx="3104366" cy="289310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Wait 5-10 seconds for your template to load</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Drag and drop widgets into your newsletter, upload your logo, change colors, content, and layout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Make sure to name and save your newsletter for future use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This is built in functionality similar to </a:t>
            </a:r>
            <a:r>
              <a:rPr lang="en-US" sz="1400" dirty="0" err="1" smtClean="0">
                <a:solidFill>
                  <a:schemeClr val="tx1"/>
                </a:solidFill>
              </a:rPr>
              <a:t>Mailchimp</a:t>
            </a:r>
            <a:endParaRPr lang="en-US" sz="1400" dirty="0">
              <a:solidFill>
                <a:schemeClr val="tx1"/>
              </a:solidFill>
            </a:endParaRPr>
          </a:p>
          <a:p>
            <a:endParaRPr lang="en-US" sz="1400" dirty="0">
              <a:solidFill>
                <a:schemeClr val="accent4">
                  <a:lumMod val="50000"/>
                </a:schemeClr>
              </a:solidFill>
            </a:endParaRPr>
          </a:p>
        </p:txBody>
      </p:sp>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9</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5" name="Picture 4"/>
          <p:cNvPicPr>
            <a:picLocks noChangeAspect="1"/>
          </p:cNvPicPr>
          <p:nvPr/>
        </p:nvPicPr>
        <p:blipFill>
          <a:blip r:embed="rId6"/>
          <a:stretch>
            <a:fillRect/>
          </a:stretch>
        </p:blipFill>
        <p:spPr>
          <a:xfrm>
            <a:off x="323586" y="2143092"/>
            <a:ext cx="3706168" cy="4542864"/>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4051730" y="2138598"/>
            <a:ext cx="2130797" cy="454735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61</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Communication</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362272" y="2239067"/>
            <a:ext cx="2736894" cy="440120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It’s time to select our newsletter recipient list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default will send to all volunteers with an email and communication preferences turned 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If you want to get granular, you can select filters to build a segment</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b="1" dirty="0" smtClean="0">
                <a:solidFill>
                  <a:schemeClr val="tx1"/>
                </a:solidFill>
              </a:rPr>
              <a:t>Ex: </a:t>
            </a:r>
            <a:r>
              <a:rPr lang="en-US" sz="1400" dirty="0" smtClean="0">
                <a:solidFill>
                  <a:schemeClr val="tx1"/>
                </a:solidFill>
              </a:rPr>
              <a:t>All Female Volunteers living in Atlanta</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also add recipients individually</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Save and Proceed to the next step</a:t>
            </a:r>
            <a:endParaRPr lang="en-US" sz="1400" dirty="0">
              <a:solidFill>
                <a:schemeClr val="tx1"/>
              </a:solidFill>
            </a:endParaRPr>
          </a:p>
        </p:txBody>
      </p:sp>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9</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3" name="Picture 2"/>
          <p:cNvPicPr>
            <a:picLocks noChangeAspect="1"/>
          </p:cNvPicPr>
          <p:nvPr/>
        </p:nvPicPr>
        <p:blipFill>
          <a:blip r:embed="rId6"/>
          <a:stretch>
            <a:fillRect/>
          </a:stretch>
        </p:blipFill>
        <p:spPr>
          <a:xfrm>
            <a:off x="161513" y="2138598"/>
            <a:ext cx="9107925" cy="4082863"/>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7"/>
          <a:stretch>
            <a:fillRect/>
          </a:stretch>
        </p:blipFill>
        <p:spPr>
          <a:xfrm>
            <a:off x="3055241" y="3970308"/>
            <a:ext cx="6214196" cy="2717707"/>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3200400" y="3260387"/>
            <a:ext cx="5952393" cy="46171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94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62</a:t>
            </a:fld>
            <a:endParaRPr lang="en-US"/>
          </a:p>
        </p:txBody>
      </p:sp>
      <p:pic>
        <p:nvPicPr>
          <p:cNvPr id="7" name="Picture 6"/>
          <p:cNvPicPr>
            <a:picLocks noChangeAspect="1"/>
          </p:cNvPicPr>
          <p:nvPr/>
        </p:nvPicPr>
        <p:blipFill>
          <a:blip r:embed="rId3"/>
          <a:stretch>
            <a:fillRect/>
          </a:stretch>
        </p:blipFill>
        <p:spPr>
          <a:xfrm>
            <a:off x="7902006"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a:t>
            </a:r>
            <a:r>
              <a:rPr lang="en-US" sz="2400" spc="-125" dirty="0" smtClean="0">
                <a:solidFill>
                  <a:schemeClr val="accent4">
                    <a:lumMod val="50000"/>
                  </a:schemeClr>
                </a:solidFill>
                <a:latin typeface="Myriad Pro"/>
                <a:cs typeface="Myriad Pro"/>
              </a:rPr>
              <a:t>Communication</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793108" y="2364023"/>
            <a:ext cx="3104366"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Send a test email to yourself if you want to double check your work</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Send now or Send On a certain date/time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Proceed to </a:t>
            </a:r>
            <a:r>
              <a:rPr lang="en-US" sz="1400" dirty="0" smtClean="0">
                <a:solidFill>
                  <a:schemeClr val="tx1"/>
                </a:solidFill>
                <a:effectLst>
                  <a:outerShdw blurRad="38100" dist="38100" dir="2700000" algn="tl">
                    <a:srgbClr val="000000">
                      <a:alpha val="43137"/>
                    </a:srgbClr>
                  </a:outerShdw>
                </a:effectLst>
              </a:rPr>
              <a:t>Communication History</a:t>
            </a:r>
            <a:endParaRPr lang="en-US" sz="1400" dirty="0">
              <a:solidFill>
                <a:schemeClr val="tx1"/>
              </a:solidFill>
              <a:effectLst>
                <a:outerShdw blurRad="38100" dist="38100" dir="2700000" algn="tl">
                  <a:srgbClr val="000000">
                    <a:alpha val="43137"/>
                  </a:srgbClr>
                </a:outerShdw>
              </a:effectLst>
            </a:endParaRPr>
          </a:p>
          <a:p>
            <a:endParaRPr lang="en-US" sz="1400" dirty="0">
              <a:solidFill>
                <a:schemeClr val="accent4">
                  <a:lumMod val="50000"/>
                </a:schemeClr>
              </a:solidFill>
            </a:endParaRPr>
          </a:p>
        </p:txBody>
      </p:sp>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9</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6" name="Picture 5"/>
          <p:cNvPicPr>
            <a:picLocks noChangeAspect="1"/>
          </p:cNvPicPr>
          <p:nvPr/>
        </p:nvPicPr>
        <p:blipFill>
          <a:blip r:embed="rId6"/>
          <a:stretch>
            <a:fillRect/>
          </a:stretch>
        </p:blipFill>
        <p:spPr>
          <a:xfrm>
            <a:off x="95991" y="2104178"/>
            <a:ext cx="7965831" cy="3086834"/>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a:stretch>
            <a:fillRect/>
          </a:stretch>
        </p:blipFill>
        <p:spPr>
          <a:xfrm>
            <a:off x="2875085" y="4504100"/>
            <a:ext cx="5801091" cy="221737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41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63</a:t>
            </a:fld>
            <a:endParaRPr lang="en-US"/>
          </a:p>
        </p:txBody>
      </p:sp>
      <p:pic>
        <p:nvPicPr>
          <p:cNvPr id="7" name="Picture 6"/>
          <p:cNvPicPr>
            <a:picLocks noChangeAspect="1"/>
          </p:cNvPicPr>
          <p:nvPr/>
        </p:nvPicPr>
        <p:blipFill>
          <a:blip r:embed="rId3"/>
          <a:stretch>
            <a:fillRect/>
          </a:stretch>
        </p:blipFill>
        <p:spPr>
          <a:xfrm>
            <a:off x="7910798"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Volunteer </a:t>
            </a:r>
            <a:r>
              <a:rPr lang="en-US" sz="2400" spc="-125" dirty="0" smtClean="0">
                <a:solidFill>
                  <a:schemeClr val="accent4">
                    <a:lumMod val="50000"/>
                  </a:schemeClr>
                </a:solidFill>
                <a:latin typeface="Myriad Pro"/>
                <a:cs typeface="Myriad Pro"/>
              </a:rPr>
              <a:t>Communication</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8954248" y="2312171"/>
            <a:ext cx="3104366"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Once the email has been </a:t>
            </a:r>
            <a:r>
              <a:rPr lang="en-US" sz="1400" dirty="0" smtClean="0">
                <a:solidFill>
                  <a:schemeClr val="tx1"/>
                </a:solidFill>
                <a:effectLst>
                  <a:outerShdw blurRad="38100" dist="38100" dir="2700000" algn="tl">
                    <a:srgbClr val="000000">
                      <a:alpha val="43137"/>
                    </a:srgbClr>
                  </a:outerShdw>
                </a:effectLst>
              </a:rPr>
              <a:t>Completed, </a:t>
            </a:r>
            <a:r>
              <a:rPr lang="en-US" sz="1400" dirty="0" smtClean="0">
                <a:solidFill>
                  <a:schemeClr val="tx1"/>
                </a:solidFill>
              </a:rPr>
              <a:t>click on </a:t>
            </a:r>
            <a:r>
              <a:rPr lang="en-US" sz="1400" dirty="0" smtClean="0">
                <a:solidFill>
                  <a:schemeClr val="tx1"/>
                </a:solidFill>
                <a:effectLst>
                  <a:outerShdw blurRad="38100" dist="38100" dir="2700000" algn="tl">
                    <a:srgbClr val="000000">
                      <a:alpha val="43137"/>
                    </a:srgbClr>
                  </a:outerShdw>
                </a:effectLst>
              </a:rPr>
              <a:t>View Summary </a:t>
            </a:r>
            <a:r>
              <a:rPr lang="en-US" sz="1400" dirty="0" smtClean="0">
                <a:solidFill>
                  <a:schemeClr val="tx1"/>
                </a:solidFill>
              </a:rPr>
              <a:t>for the communication</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will get email metrics that detail who is opening, clicking, bouncing, and unsubscribing from your newsletter</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may also copy communications for future messaging that is similar</a:t>
            </a:r>
            <a:endParaRPr lang="en-US" sz="1400" dirty="0">
              <a:solidFill>
                <a:schemeClr val="tx1"/>
              </a:solidFill>
            </a:endParaRPr>
          </a:p>
          <a:p>
            <a:endParaRPr lang="en-US" sz="1400" dirty="0">
              <a:solidFill>
                <a:schemeClr val="accent4">
                  <a:lumMod val="50000"/>
                </a:schemeClr>
              </a:solidFill>
            </a:endParaRPr>
          </a:p>
        </p:txBody>
      </p:sp>
      <p:pic>
        <p:nvPicPr>
          <p:cNvPr id="5" name="Picture 4"/>
          <p:cNvPicPr>
            <a:picLocks noChangeAspect="1"/>
          </p:cNvPicPr>
          <p:nvPr/>
        </p:nvPicPr>
        <p:blipFill>
          <a:blip r:embed="rId6"/>
          <a:stretch>
            <a:fillRect/>
          </a:stretch>
        </p:blipFill>
        <p:spPr>
          <a:xfrm>
            <a:off x="64798" y="2125842"/>
            <a:ext cx="8828273" cy="3082190"/>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7750071" y="3344375"/>
            <a:ext cx="1143000" cy="1095375"/>
          </a:xfrm>
          <a:prstGeom prst="rect">
            <a:avLst/>
          </a:prstGeom>
          <a:ln>
            <a:solidFill>
              <a:srgbClr val="FFC000"/>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64798" y="3609776"/>
            <a:ext cx="7384094" cy="3255409"/>
          </a:xfrm>
          <a:prstGeom prst="rect">
            <a:avLst/>
          </a:prstGeom>
          <a:ln>
            <a:solidFill>
              <a:schemeClr val="tx1"/>
            </a:solidFill>
          </a:ln>
          <a:effectLst>
            <a:outerShdw blurRad="292100" dist="139700" dir="2700000" algn="tl" rotWithShape="0">
              <a:srgbClr val="333333">
                <a:alpha val="65000"/>
              </a:srgbClr>
            </a:outerShdw>
          </a:effectLst>
        </p:spPr>
      </p:pic>
      <p:grpSp>
        <p:nvGrpSpPr>
          <p:cNvPr id="19" name="Group 18"/>
          <p:cNvGrpSpPr/>
          <p:nvPr/>
        </p:nvGrpSpPr>
        <p:grpSpPr>
          <a:xfrm>
            <a:off x="323586" y="316819"/>
            <a:ext cx="612584" cy="612743"/>
            <a:chOff x="7766071" y="3897022"/>
            <a:chExt cx="1225167" cy="1225486"/>
          </a:xfrm>
        </p:grpSpPr>
        <p:sp>
          <p:nvSpPr>
            <p:cNvPr id="21" name="TextBox 20"/>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9</a:t>
              </a:r>
              <a:endParaRPr lang="en-US" sz="2100" b="1" kern="0" dirty="0">
                <a:solidFill>
                  <a:schemeClr val="accent2"/>
                </a:solidFill>
                <a:latin typeface="Lato Regular"/>
                <a:cs typeface="Lato Regular"/>
              </a:endParaRPr>
            </a:p>
          </p:txBody>
        </p:sp>
        <p:sp>
          <p:nvSpPr>
            <p:cNvPr id="24"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62254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Reports and Miscellaneous</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4058586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65</a:t>
            </a:fld>
            <a:endParaRPr lang="en-US"/>
          </a:p>
        </p:txBody>
      </p:sp>
      <p:pic>
        <p:nvPicPr>
          <p:cNvPr id="7" name="Picture 6"/>
          <p:cNvPicPr>
            <a:picLocks noChangeAspect="1"/>
          </p:cNvPicPr>
          <p:nvPr/>
        </p:nvPicPr>
        <p:blipFill>
          <a:blip r:embed="rId3"/>
          <a:stretch>
            <a:fillRect/>
          </a:stretch>
        </p:blipFill>
        <p:spPr>
          <a:xfrm>
            <a:off x="7910798"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Reporting</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3621" y="2213518"/>
            <a:ext cx="3005802" cy="31085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Out of the box </a:t>
            </a:r>
            <a:r>
              <a:rPr lang="en-US" sz="1400" dirty="0" smtClean="0">
                <a:solidFill>
                  <a:schemeClr val="tx1"/>
                </a:solidFill>
                <a:effectLst>
                  <a:outerShdw blurRad="38100" dist="38100" dir="2700000" algn="tl">
                    <a:srgbClr val="000000">
                      <a:alpha val="43137"/>
                    </a:srgbClr>
                  </a:outerShdw>
                </a:effectLst>
              </a:rPr>
              <a:t>Default Reports </a:t>
            </a:r>
            <a:r>
              <a:rPr lang="en-US" sz="1400" dirty="0" smtClean="0">
                <a:solidFill>
                  <a:schemeClr val="tx1"/>
                </a:solidFill>
              </a:rPr>
              <a:t>are constantly being added. Click on the type of report you are looking to run and hit </a:t>
            </a:r>
            <a:r>
              <a:rPr lang="en-US" sz="1400" dirty="0" smtClean="0">
                <a:solidFill>
                  <a:schemeClr val="tx1"/>
                </a:solidFill>
                <a:effectLst>
                  <a:outerShdw blurRad="38100" dist="38100" dir="2700000" algn="tl">
                    <a:srgbClr val="000000">
                      <a:alpha val="43137"/>
                    </a:srgbClr>
                  </a:outerShdw>
                </a:effectLst>
              </a:rPr>
              <a:t>Execute</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If you want to </a:t>
            </a:r>
            <a:r>
              <a:rPr lang="en-US" sz="1400" dirty="0" smtClean="0">
                <a:solidFill>
                  <a:schemeClr val="tx1"/>
                </a:solidFill>
                <a:effectLst>
                  <a:outerShdw blurRad="38100" dist="38100" dir="2700000" algn="tl">
                    <a:srgbClr val="000000">
                      <a:alpha val="43137"/>
                    </a:srgbClr>
                  </a:outerShdw>
                </a:effectLst>
              </a:rPr>
              <a:t>schedule</a:t>
            </a:r>
            <a:r>
              <a:rPr lang="en-US" sz="1400" dirty="0" smtClean="0">
                <a:solidFill>
                  <a:schemeClr val="tx1"/>
                </a:solidFill>
              </a:rPr>
              <a:t> a report to hit your inbox daily, weekly, monthly, etc. you can do that here</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You can also set the format you’d like for your report and select reports by category: Opportunity, Volunteer, Training and more</a:t>
            </a:r>
            <a:endParaRPr lang="en-US" sz="1400" dirty="0">
              <a:solidFill>
                <a:schemeClr val="tx1"/>
              </a:solidFill>
            </a:endParaRPr>
          </a:p>
          <a:p>
            <a:endParaRPr lang="en-US" sz="1400" dirty="0">
              <a:solidFill>
                <a:schemeClr val="accent4">
                  <a:lumMod val="50000"/>
                </a:schemeClr>
              </a:solidFill>
            </a:endParaRPr>
          </a:p>
        </p:txBody>
      </p:sp>
      <p:grpSp>
        <p:nvGrpSpPr>
          <p:cNvPr id="17" name="Group 16"/>
          <p:cNvGrpSpPr/>
          <p:nvPr/>
        </p:nvGrpSpPr>
        <p:grpSpPr>
          <a:xfrm>
            <a:off x="323586" y="316819"/>
            <a:ext cx="612584" cy="612743"/>
            <a:chOff x="7766071" y="3897022"/>
            <a:chExt cx="1225167" cy="1225486"/>
          </a:xfrm>
        </p:grpSpPr>
        <p:sp>
          <p:nvSpPr>
            <p:cNvPr id="20" name="TextBox 19"/>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10</a:t>
              </a:r>
              <a:endParaRPr lang="en-US" sz="2100" b="1" kern="0" dirty="0">
                <a:solidFill>
                  <a:schemeClr val="accent2"/>
                </a:solidFill>
                <a:latin typeface="Lato Regular"/>
                <a:cs typeface="Lato Regular"/>
              </a:endParaRPr>
            </a:p>
          </p:txBody>
        </p:sp>
        <p:sp>
          <p:nvSpPr>
            <p:cNvPr id="22"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pic>
        <p:nvPicPr>
          <p:cNvPr id="6" name="Picture 5"/>
          <p:cNvPicPr>
            <a:picLocks noChangeAspect="1"/>
          </p:cNvPicPr>
          <p:nvPr/>
        </p:nvPicPr>
        <p:blipFill>
          <a:blip r:embed="rId6"/>
          <a:stretch>
            <a:fillRect/>
          </a:stretch>
        </p:blipFill>
        <p:spPr>
          <a:xfrm>
            <a:off x="51997" y="2125842"/>
            <a:ext cx="8926394" cy="1862129"/>
          </a:xfrm>
          <a:prstGeom prst="rect">
            <a:avLst/>
          </a:prstGeom>
          <a:ln>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7646898" y="3092318"/>
            <a:ext cx="1333500" cy="2305050"/>
          </a:xfrm>
          <a:prstGeom prst="rect">
            <a:avLst/>
          </a:prstGeom>
          <a:ln>
            <a:solidFill>
              <a:srgbClr val="FFC000"/>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a:off x="2938697" y="3092318"/>
            <a:ext cx="4602971" cy="3629157"/>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52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66</a:t>
            </a:fld>
            <a:endParaRPr lang="en-US"/>
          </a:p>
        </p:txBody>
      </p:sp>
      <p:pic>
        <p:nvPicPr>
          <p:cNvPr id="7" name="Picture 6"/>
          <p:cNvPicPr>
            <a:picLocks noChangeAspect="1"/>
          </p:cNvPicPr>
          <p:nvPr/>
        </p:nvPicPr>
        <p:blipFill>
          <a:blip r:embed="rId3"/>
          <a:stretch>
            <a:fillRect/>
          </a:stretch>
        </p:blipFill>
        <p:spPr>
          <a:xfrm>
            <a:off x="7910798"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Reporting</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083621" y="2213518"/>
            <a:ext cx="3104366" cy="35394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Enhanced Reports </a:t>
            </a:r>
            <a:r>
              <a:rPr lang="en-US" sz="1400" dirty="0" smtClean="0">
                <a:solidFill>
                  <a:schemeClr val="tx1"/>
                </a:solidFill>
              </a:rPr>
              <a:t>allow you to select your own defined Filters, Sorting and Layout to create a customized report</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Dashboard Reports </a:t>
            </a:r>
            <a:r>
              <a:rPr lang="en-US" sz="1400" dirty="0" smtClean="0">
                <a:solidFill>
                  <a:schemeClr val="tx1"/>
                </a:solidFill>
              </a:rPr>
              <a:t>allow you to visualize data so you can chart, map, and understand how your volunteering evolves over time</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rPr>
              <a:t>More information on Reporting can be found online and by attending a webinar on how to utilize the </a:t>
            </a:r>
            <a:r>
              <a:rPr lang="en-US" sz="1400" dirty="0">
                <a:solidFill>
                  <a:schemeClr val="tx1"/>
                </a:solidFill>
              </a:rPr>
              <a:t>reporting functions </a:t>
            </a:r>
            <a:r>
              <a:rPr lang="en-US" sz="1400" dirty="0" smtClean="0">
                <a:solidFill>
                  <a:schemeClr val="tx1"/>
                </a:solidFill>
                <a:hlinkClick r:id="rId6"/>
              </a:rPr>
              <a:t>Fundly Webinar Events</a:t>
            </a:r>
            <a:r>
              <a:rPr lang="en-US" sz="1400" dirty="0" smtClean="0">
                <a:solidFill>
                  <a:schemeClr val="tx1"/>
                </a:solidFill>
              </a:rPr>
              <a:t> </a:t>
            </a:r>
            <a:endParaRPr lang="en-US" sz="1400" dirty="0">
              <a:solidFill>
                <a:schemeClr val="tx1"/>
              </a:solidFill>
            </a:endParaRPr>
          </a:p>
          <a:p>
            <a:endParaRPr lang="en-US" sz="1400" dirty="0">
              <a:solidFill>
                <a:schemeClr val="accent4">
                  <a:lumMod val="50000"/>
                </a:schemeClr>
              </a:solidFill>
            </a:endParaRPr>
          </a:p>
        </p:txBody>
      </p:sp>
      <p:pic>
        <p:nvPicPr>
          <p:cNvPr id="12" name="Picture 11"/>
          <p:cNvPicPr>
            <a:picLocks noChangeAspect="1"/>
          </p:cNvPicPr>
          <p:nvPr/>
        </p:nvPicPr>
        <p:blipFill>
          <a:blip r:embed="rId7"/>
          <a:stretch>
            <a:fillRect/>
          </a:stretch>
        </p:blipFill>
        <p:spPr>
          <a:xfrm>
            <a:off x="62690" y="2104178"/>
            <a:ext cx="8958241" cy="4154299"/>
          </a:xfrm>
          <a:prstGeom prst="rect">
            <a:avLst/>
          </a:prstGeom>
          <a:ln>
            <a:solidFill>
              <a:schemeClr val="tx1"/>
            </a:solidFill>
          </a:ln>
          <a:effectLst>
            <a:outerShdw blurRad="292100" dist="139700" dir="2700000" algn="tl" rotWithShape="0">
              <a:srgbClr val="333333">
                <a:alpha val="65000"/>
              </a:srgbClr>
            </a:outerShdw>
          </a:effectLst>
        </p:spPr>
      </p:pic>
      <p:grpSp>
        <p:nvGrpSpPr>
          <p:cNvPr id="15" name="Group 14"/>
          <p:cNvGrpSpPr/>
          <p:nvPr/>
        </p:nvGrpSpPr>
        <p:grpSpPr>
          <a:xfrm>
            <a:off x="475986" y="469219"/>
            <a:ext cx="612584" cy="612743"/>
            <a:chOff x="7766071" y="3897022"/>
            <a:chExt cx="1225167" cy="1225486"/>
          </a:xfrm>
        </p:grpSpPr>
        <p:sp>
          <p:nvSpPr>
            <p:cNvPr id="19" name="TextBox 18"/>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10</a:t>
              </a:r>
              <a:endParaRPr lang="en-US" sz="2100" b="1" kern="0" dirty="0">
                <a:solidFill>
                  <a:schemeClr val="accent2"/>
                </a:solidFill>
                <a:latin typeface="Lato Regular"/>
                <a:cs typeface="Lato Regular"/>
              </a:endParaRPr>
            </a:p>
          </p:txBody>
        </p:sp>
        <p:sp>
          <p:nvSpPr>
            <p:cNvPr id="21"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18207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67</a:t>
            </a:fld>
            <a:endParaRPr lang="en-US"/>
          </a:p>
        </p:txBody>
      </p:sp>
      <p:pic>
        <p:nvPicPr>
          <p:cNvPr id="7" name="Picture 6"/>
          <p:cNvPicPr>
            <a:picLocks noChangeAspect="1"/>
          </p:cNvPicPr>
          <p:nvPr/>
        </p:nvPicPr>
        <p:blipFill>
          <a:blip r:embed="rId3"/>
          <a:stretch>
            <a:fillRect/>
          </a:stretch>
        </p:blipFill>
        <p:spPr>
          <a:xfrm>
            <a:off x="7910798" y="1738029"/>
            <a:ext cx="2693195" cy="36614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161513" y="1738029"/>
            <a:ext cx="7740493" cy="370269"/>
          </a:xfrm>
          <a:prstGeom prst="rect">
            <a:avLst/>
          </a:prstGeom>
          <a:ln>
            <a:noFill/>
          </a:ln>
          <a:effectLst>
            <a:outerShdw blurRad="292100" dist="139700" dir="2700000" algn="tl" rotWithShape="0">
              <a:srgbClr val="333333">
                <a:alpha val="65000"/>
              </a:srgbClr>
            </a:outerShdw>
          </a:effectLst>
        </p:spPr>
      </p:pic>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Fundly Connect </a:t>
            </a:r>
            <a:r>
              <a:rPr lang="en-US" sz="2400" spc="-125" dirty="0" smtClean="0">
                <a:solidFill>
                  <a:schemeClr val="accent4">
                    <a:lumMod val="50000"/>
                  </a:schemeClr>
                </a:solidFill>
                <a:latin typeface="Myriad Pro"/>
                <a:cs typeface="Myriad Pro"/>
                <a:sym typeface="Wingdings" panose="05000000000000000000" pitchFamily="2" charset="2"/>
              </a:rPr>
              <a:t> Fundly CRM Sync</a:t>
            </a:r>
            <a:endParaRPr sz="2400" dirty="0">
              <a:solidFill>
                <a:schemeClr val="accent4">
                  <a:lumMod val="50000"/>
                </a:schemeClr>
              </a:solidFill>
              <a:latin typeface="Myriad Pro"/>
              <a:cs typeface="Myriad Pro"/>
            </a:endParaRPr>
          </a:p>
        </p:txBody>
      </p:sp>
      <p:pic>
        <p:nvPicPr>
          <p:cNvPr id="23" name="Picture 22"/>
          <p:cNvPicPr>
            <a:picLocks noChangeAspect="1"/>
          </p:cNvPicPr>
          <p:nvPr/>
        </p:nvPicPr>
        <p:blipFill>
          <a:blip r:embed="rId5"/>
          <a:stretch>
            <a:fillRect/>
          </a:stretch>
        </p:blipFill>
        <p:spPr>
          <a:xfrm>
            <a:off x="10054779" y="1614723"/>
            <a:ext cx="581025" cy="523875"/>
          </a:xfrm>
          <a:prstGeom prst="roundRect">
            <a:avLst>
              <a:gd name="adj" fmla="val 8594"/>
            </a:avLst>
          </a:prstGeom>
          <a:solidFill>
            <a:srgbClr val="FFFFFF">
              <a:shade val="85000"/>
            </a:srgbClr>
          </a:solidFill>
          <a:ln>
            <a:solidFill>
              <a:srgbClr val="FFC000"/>
            </a:solidFill>
          </a:ln>
          <a:effectLst>
            <a:reflection blurRad="12700" stA="38000" endPos="28000" dist="5000" dir="5400000" sy="-100000" algn="bl" rotWithShape="0"/>
          </a:effectLst>
        </p:spPr>
      </p:pic>
      <p:sp>
        <p:nvSpPr>
          <p:cNvPr id="16" name="TextBox 15"/>
          <p:cNvSpPr txBox="1"/>
          <p:nvPr/>
        </p:nvSpPr>
        <p:spPr>
          <a:xfrm>
            <a:off x="9118676" y="2204726"/>
            <a:ext cx="3005916" cy="461664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rPr>
              <a:t>There is a sync from Fundly Connect to Fundly CRM, so anytime you create a new record in Connect, that record gets pushed into CRM</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The record in CRM is automatically labeled as a </a:t>
            </a:r>
            <a:r>
              <a:rPr lang="en-US" sz="1400" dirty="0" smtClean="0">
                <a:solidFill>
                  <a:schemeClr val="tx1"/>
                </a:solidFill>
                <a:effectLst>
                  <a:outerShdw blurRad="38100" dist="38100" dir="2700000" algn="tl">
                    <a:srgbClr val="000000">
                      <a:alpha val="43137"/>
                    </a:srgbClr>
                  </a:outerShdw>
                </a:effectLst>
              </a:rPr>
              <a:t>Volunteer</a:t>
            </a: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rPr>
              <a:t>Contact Type       </a:t>
            </a:r>
            <a:r>
              <a:rPr lang="en-US" sz="1400" dirty="0" smtClean="0">
                <a:solidFill>
                  <a:schemeClr val="tx1"/>
                </a:solidFill>
              </a:rPr>
              <a:t>and their volunteer hours and opportunities are sent to the   </a:t>
            </a:r>
            <a:br>
              <a:rPr lang="en-US" sz="1400" dirty="0" smtClean="0">
                <a:solidFill>
                  <a:schemeClr val="tx1"/>
                </a:solidFill>
              </a:rPr>
            </a:br>
            <a:r>
              <a:rPr lang="en-US" sz="1400" dirty="0" smtClean="0">
                <a:solidFill>
                  <a:schemeClr val="tx1"/>
                </a:solidFill>
              </a:rPr>
              <a:t>CRM record in the Fundly Connect Information window</a:t>
            </a:r>
          </a:p>
          <a:p>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To setup this integration, navigate to your configurations in Fundly Connect and Toggle on the</a:t>
            </a:r>
            <a:r>
              <a:rPr lang="en-US" sz="1400" dirty="0" smtClean="0">
                <a:solidFill>
                  <a:schemeClr val="tx1"/>
                </a:solidFill>
                <a:effectLst>
                  <a:outerShdw blurRad="38100" dist="38100" dir="2700000" algn="tl">
                    <a:srgbClr val="000000">
                      <a:alpha val="43137"/>
                    </a:srgbClr>
                  </a:outerShdw>
                </a:effectLst>
              </a:rPr>
              <a:t> Enable Sync </a:t>
            </a:r>
            <a:r>
              <a:rPr lang="en-US" sz="1400" dirty="0" smtClean="0">
                <a:solidFill>
                  <a:schemeClr val="tx1"/>
                </a:solidFill>
              </a:rPr>
              <a:t>setting</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rPr>
              <a:t>Now you can report and communicate using  volunteering data and giving!</a:t>
            </a:r>
            <a:endParaRPr lang="en-US" sz="1400" dirty="0">
              <a:solidFill>
                <a:schemeClr val="tx1"/>
              </a:solidFill>
            </a:endParaRPr>
          </a:p>
        </p:txBody>
      </p:sp>
      <p:pic>
        <p:nvPicPr>
          <p:cNvPr id="5" name="Picture 4"/>
          <p:cNvPicPr>
            <a:picLocks noChangeAspect="1"/>
          </p:cNvPicPr>
          <p:nvPr/>
        </p:nvPicPr>
        <p:blipFill>
          <a:blip r:embed="rId6"/>
          <a:stretch>
            <a:fillRect/>
          </a:stretch>
        </p:blipFill>
        <p:spPr>
          <a:xfrm>
            <a:off x="161512" y="3320337"/>
            <a:ext cx="7030595" cy="3422121"/>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a:stretch>
            <a:fillRect/>
          </a:stretch>
        </p:blipFill>
        <p:spPr>
          <a:xfrm>
            <a:off x="2969268" y="4900698"/>
            <a:ext cx="6061484" cy="1455652"/>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a:off x="83553" y="2138598"/>
            <a:ext cx="8996054" cy="1101099"/>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a:stretch>
            <a:fillRect/>
          </a:stretch>
        </p:blipFill>
        <p:spPr>
          <a:xfrm>
            <a:off x="2312743" y="3844411"/>
            <a:ext cx="316157" cy="499195"/>
          </a:xfrm>
          <a:prstGeom prst="rect">
            <a:avLst/>
          </a:prstGeom>
          <a:ln>
            <a:solidFill>
              <a:srgbClr val="FFC000"/>
            </a:solid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9"/>
          <a:stretch>
            <a:fillRect/>
          </a:stretch>
        </p:blipFill>
        <p:spPr>
          <a:xfrm>
            <a:off x="9882943" y="3939671"/>
            <a:ext cx="171836" cy="271319"/>
          </a:xfrm>
          <a:prstGeom prst="rect">
            <a:avLst/>
          </a:prstGeom>
          <a:ln>
            <a:solidFill>
              <a:srgbClr val="FFC000"/>
            </a:solidFill>
          </a:ln>
          <a:effectLst>
            <a:outerShdw blurRad="292100" dist="139700" dir="2700000" algn="tl" rotWithShape="0">
              <a:srgbClr val="333333">
                <a:alpha val="65000"/>
              </a:srgbClr>
            </a:outerShdw>
          </a:effectLst>
        </p:spPr>
      </p:pic>
      <p:grpSp>
        <p:nvGrpSpPr>
          <p:cNvPr id="24" name="Group 23"/>
          <p:cNvGrpSpPr/>
          <p:nvPr/>
        </p:nvGrpSpPr>
        <p:grpSpPr>
          <a:xfrm>
            <a:off x="323586" y="316819"/>
            <a:ext cx="612584" cy="612743"/>
            <a:chOff x="7766071" y="3897022"/>
            <a:chExt cx="1225167" cy="1225486"/>
          </a:xfrm>
        </p:grpSpPr>
        <p:sp>
          <p:nvSpPr>
            <p:cNvPr id="25" name="TextBox 2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10</a:t>
              </a:r>
              <a:endParaRPr lang="en-US" sz="2100" b="1" kern="0" dirty="0">
                <a:solidFill>
                  <a:schemeClr val="accent2"/>
                </a:solidFill>
                <a:latin typeface="Lato Regular"/>
                <a:cs typeface="Lato Regular"/>
              </a:endParaRPr>
            </a:p>
          </p:txBody>
        </p:sp>
        <p:sp>
          <p:nvSpPr>
            <p:cNvPr id="2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6445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7733" r="12796"/>
          <a:stretch/>
        </p:blipFill>
        <p:spPr>
          <a:xfrm>
            <a:off x="0" y="1916"/>
            <a:ext cx="12192001" cy="5158154"/>
          </a:xfrm>
          <a:prstGeom prst="rect">
            <a:avLst/>
          </a:prstGeom>
        </p:spPr>
      </p:pic>
      <p:sp>
        <p:nvSpPr>
          <p:cNvPr id="2" name="Slide Number Placeholder 1"/>
          <p:cNvSpPr>
            <a:spLocks noGrp="1"/>
          </p:cNvSpPr>
          <p:nvPr>
            <p:ph type="sldNum" sz="quarter" idx="12"/>
          </p:nvPr>
        </p:nvSpPr>
        <p:spPr/>
        <p:txBody>
          <a:bodyPr/>
          <a:lstStyle/>
          <a:p>
            <a:fld id="{E73B8E3D-0BBB-433A-ACCE-E05C68EA98F3}" type="slidenum">
              <a:rPr lang="en-US" smtClean="0"/>
              <a:t>68</a:t>
            </a:fld>
            <a:endParaRPr lang="en-US"/>
          </a:p>
        </p:txBody>
      </p:sp>
      <p:sp>
        <p:nvSpPr>
          <p:cNvPr id="18" name="object 4"/>
          <p:cNvSpPr txBox="1"/>
          <p:nvPr/>
        </p:nvSpPr>
        <p:spPr>
          <a:xfrm>
            <a:off x="936170" y="987561"/>
            <a:ext cx="10319657" cy="749300"/>
          </a:xfrm>
          <a:prstGeom prst="rect">
            <a:avLst/>
          </a:prstGeom>
        </p:spPr>
        <p:txBody>
          <a:bodyPr lIns="0" tIns="0" rIns="0" bIns="0"/>
          <a:lstStyle/>
          <a:p>
            <a:pPr marL="12700" algn="ctr" fontAlgn="auto">
              <a:spcBef>
                <a:spcPts val="0"/>
              </a:spcBef>
              <a:spcAft>
                <a:spcPts val="0"/>
              </a:spcAft>
              <a:tabLst>
                <a:tab pos="1206500" algn="l"/>
                <a:tab pos="2311400" algn="l"/>
                <a:tab pos="2978150" algn="l"/>
              </a:tabLst>
              <a:defRPr/>
            </a:pPr>
            <a:r>
              <a:rPr lang="en-US" sz="2400" spc="-125" dirty="0" smtClean="0">
                <a:solidFill>
                  <a:schemeClr val="accent4">
                    <a:lumMod val="50000"/>
                  </a:schemeClr>
                </a:solidFill>
                <a:latin typeface="Myriad Pro"/>
                <a:cs typeface="Myriad Pro"/>
              </a:rPr>
              <a:t>Supporting Material</a:t>
            </a:r>
            <a:endParaRPr sz="2400" dirty="0">
              <a:solidFill>
                <a:schemeClr val="accent4">
                  <a:lumMod val="50000"/>
                </a:schemeClr>
              </a:solidFill>
              <a:latin typeface="Myriad Pro"/>
              <a:cs typeface="Myriad Pro"/>
            </a:endParaRPr>
          </a:p>
        </p:txBody>
      </p:sp>
      <p:sp>
        <p:nvSpPr>
          <p:cNvPr id="16" name="TextBox 15"/>
          <p:cNvSpPr txBox="1"/>
          <p:nvPr/>
        </p:nvSpPr>
        <p:spPr>
          <a:xfrm>
            <a:off x="2896097" y="2303045"/>
            <a:ext cx="6572367" cy="37548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All NonProfitEasy and Fundly Connect webinars can be found online</a:t>
            </a:r>
          </a:p>
          <a:p>
            <a:pPr algn="ctr"/>
            <a:r>
              <a:rPr lang="en-US" sz="1400" dirty="0" smtClean="0">
                <a:solidFill>
                  <a:schemeClr val="tx1"/>
                </a:solidFill>
                <a:effectLst>
                  <a:outerShdw blurRad="38100" dist="38100" dir="2700000" algn="tl">
                    <a:srgbClr val="000000">
                      <a:alpha val="43137"/>
                    </a:srgbClr>
                  </a:outerShdw>
                </a:effectLst>
                <a:hlinkClick r:id="rId3"/>
              </a:rPr>
              <a:t>Fundly Product Webinars</a:t>
            </a:r>
            <a:r>
              <a:rPr lang="en-US" sz="1400" dirty="0" smtClean="0">
                <a:solidFill>
                  <a:schemeClr val="tx1"/>
                </a:solidFill>
                <a:effectLst>
                  <a:outerShdw blurRad="38100" dist="38100" dir="2700000" algn="tl">
                    <a:srgbClr val="000000">
                      <a:alpha val="43137"/>
                    </a:srgbClr>
                  </a:outerShdw>
                </a:effectLst>
              </a:rPr>
              <a:t> </a:t>
            </a:r>
            <a:r>
              <a:rPr lang="en-US" sz="1400" dirty="0" smtClean="0">
                <a:solidFill>
                  <a:schemeClr val="tx1"/>
                </a:solidFill>
              </a:rPr>
              <a:t>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All Fundly Connect training videos can be </a:t>
            </a:r>
            <a:r>
              <a:rPr lang="en-US" sz="1400" dirty="0">
                <a:solidFill>
                  <a:schemeClr val="tx1"/>
                </a:solidFill>
                <a:effectLst>
                  <a:outerShdw blurRad="38100" dist="38100" dir="2700000" algn="tl">
                    <a:srgbClr val="000000">
                      <a:alpha val="43137"/>
                    </a:srgbClr>
                  </a:outerShdw>
                </a:effectLst>
              </a:rPr>
              <a:t>found </a:t>
            </a:r>
            <a:r>
              <a:rPr lang="en-US" sz="1400" dirty="0" smtClean="0">
                <a:solidFill>
                  <a:schemeClr val="tx1"/>
                </a:solidFill>
                <a:effectLst>
                  <a:outerShdw blurRad="38100" dist="38100" dir="2700000" algn="tl">
                    <a:srgbClr val="000000">
                      <a:alpha val="43137"/>
                    </a:srgbClr>
                  </a:outerShdw>
                </a:effectLst>
              </a:rPr>
              <a:t>online</a:t>
            </a:r>
            <a:r>
              <a:rPr lang="en-US" sz="1400" dirty="0">
                <a:solidFill>
                  <a:schemeClr val="tx1"/>
                </a:solidFill>
              </a:rPr>
              <a:t/>
            </a:r>
            <a:br>
              <a:rPr lang="en-US" sz="1400" dirty="0">
                <a:solidFill>
                  <a:schemeClr val="tx1"/>
                </a:solidFill>
              </a:rPr>
            </a:br>
            <a:r>
              <a:rPr lang="en-US" sz="1400" dirty="0" smtClean="0">
                <a:solidFill>
                  <a:schemeClr val="tx1"/>
                </a:solidFill>
              </a:rPr>
              <a:t>                                           </a:t>
            </a:r>
            <a:r>
              <a:rPr lang="en-US" sz="1400" dirty="0" smtClean="0">
                <a:solidFill>
                  <a:schemeClr val="tx1"/>
                </a:solidFill>
                <a:effectLst>
                  <a:outerShdw blurRad="38100" dist="38100" dir="2700000" algn="tl">
                    <a:srgbClr val="000000">
                      <a:alpha val="43137"/>
                    </a:srgbClr>
                  </a:outerShdw>
                </a:effectLst>
                <a:hlinkClick r:id="rId4"/>
              </a:rPr>
              <a:t>Fundly Connect v2.0 Training</a:t>
            </a:r>
            <a:r>
              <a:rPr lang="en-US" sz="1400" dirty="0" smtClean="0">
                <a:solidFill>
                  <a:schemeClr val="tx1"/>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Tailored 1x1 training can be scheduled for $100/hour with our training team</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Please email your Volunteer Center for support questions</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Bi Monthly Call In sessions for Fre</a:t>
            </a:r>
            <a:r>
              <a:rPr lang="en-US" sz="1400" dirty="0" smtClean="0">
                <a:solidFill>
                  <a:schemeClr val="tx1"/>
                </a:solidFill>
                <a:effectLst>
                  <a:outerShdw blurRad="38100" dist="38100" dir="2700000" algn="tl">
                    <a:srgbClr val="000000">
                      <a:alpha val="43137"/>
                    </a:srgbClr>
                  </a:outerShdw>
                </a:effectLst>
              </a:rPr>
              <a:t>e Partner Agencies can be found online</a:t>
            </a:r>
          </a:p>
          <a:p>
            <a:pPr algn="ctr"/>
            <a:r>
              <a:rPr lang="en-US" sz="1400" dirty="0" smtClean="0">
                <a:solidFill>
                  <a:schemeClr val="tx1"/>
                </a:solidFill>
                <a:effectLst>
                  <a:outerShdw blurRad="38100" dist="38100" dir="2700000" algn="tl">
                    <a:srgbClr val="000000">
                      <a:alpha val="43137"/>
                    </a:srgbClr>
                  </a:outerShdw>
                </a:effectLst>
                <a:hlinkClick r:id="rId5"/>
              </a:rPr>
              <a:t>Bi-Monthly Agency Q/A Sessions</a:t>
            </a:r>
            <a:r>
              <a:rPr lang="en-US" sz="1400" dirty="0" smtClean="0">
                <a:solidFill>
                  <a:schemeClr val="tx1"/>
                </a:solidFill>
                <a:effectLst>
                  <a:outerShdw blurRad="38100" dist="38100" dir="2700000" algn="tl">
                    <a:srgbClr val="000000">
                      <a:alpha val="43137"/>
                    </a:srgbClr>
                  </a:outerShdw>
                </a:effectLst>
              </a:rPr>
              <a:t> </a:t>
            </a:r>
          </a:p>
          <a:p>
            <a:pPr marL="285750" indent="-285750">
              <a:buFont typeface="Arial" panose="020B0604020202020204" pitchFamily="34" charset="0"/>
              <a:buChar char="•"/>
            </a:pPr>
            <a:endParaRPr lang="en-US" sz="1400" dirty="0">
              <a:solidFill>
                <a:schemeClr val="tx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400" dirty="0" smtClean="0">
                <a:solidFill>
                  <a:schemeClr val="tx1"/>
                </a:solidFill>
                <a:effectLst>
                  <a:outerShdw blurRad="38100" dist="38100" dir="2700000" algn="tl">
                    <a:srgbClr val="000000">
                      <a:alpha val="43137"/>
                    </a:srgbClr>
                  </a:outerShdw>
                </a:effectLst>
              </a:rPr>
              <a:t>If you are interested in learning more about donor management (Fundly CRM) or starting a crowdfunding or Peer to Peer fundraising campaign (Fundly Pro) please visit </a:t>
            </a:r>
            <a:r>
              <a:rPr lang="en-US" sz="1400" dirty="0" smtClean="0">
                <a:solidFill>
                  <a:schemeClr val="tx1"/>
                </a:solidFill>
                <a:effectLst>
                  <a:outerShdw blurRad="38100" dist="38100" dir="2700000" algn="tl">
                    <a:srgbClr val="000000">
                      <a:alpha val="43137"/>
                    </a:srgbClr>
                  </a:outerShdw>
                </a:effectLst>
                <a:hlinkClick r:id="rId6"/>
              </a:rPr>
              <a:t>http://fundlycrm.com</a:t>
            </a:r>
            <a:r>
              <a:rPr lang="en-US" sz="1400" dirty="0" smtClean="0">
                <a:solidFill>
                  <a:schemeClr val="tx1"/>
                </a:solidFill>
                <a:effectLst>
                  <a:outerShdw blurRad="38100" dist="38100" dir="2700000" algn="tl">
                    <a:srgbClr val="000000">
                      <a:alpha val="43137"/>
                    </a:srgbClr>
                  </a:outerShdw>
                </a:effectLst>
              </a:rPr>
              <a:t> or </a:t>
            </a:r>
            <a:r>
              <a:rPr lang="en-US" sz="1400" dirty="0" smtClean="0">
                <a:solidFill>
                  <a:schemeClr val="tx1"/>
                </a:solidFill>
                <a:effectLst>
                  <a:outerShdw blurRad="38100" dist="38100" dir="2700000" algn="tl">
                    <a:srgbClr val="000000">
                      <a:alpha val="43137"/>
                    </a:srgbClr>
                  </a:outerShdw>
                </a:effectLst>
                <a:hlinkClick r:id="rId7"/>
              </a:rPr>
              <a:t>http://fundly.com/pro</a:t>
            </a:r>
            <a:r>
              <a:rPr lang="en-US" sz="1400" dirty="0" smtClean="0">
                <a:solidFill>
                  <a:schemeClr val="tx1"/>
                </a:solidFill>
                <a:effectLst>
                  <a:outerShdw blurRad="38100" dist="38100" dir="2700000" algn="tl">
                    <a:srgbClr val="000000">
                      <a:alpha val="43137"/>
                    </a:srgbClr>
                  </a:outerShdw>
                </a:effectLst>
              </a:rPr>
              <a:t> and contact </a:t>
            </a:r>
            <a:r>
              <a:rPr lang="en-US" sz="1400" dirty="0" smtClean="0">
                <a:solidFill>
                  <a:schemeClr val="tx1"/>
                </a:solidFill>
                <a:effectLst>
                  <a:outerShdw blurRad="38100" dist="38100" dir="2700000" algn="tl">
                    <a:srgbClr val="000000">
                      <a:alpha val="43137"/>
                    </a:srgbClr>
                  </a:outerShdw>
                </a:effectLst>
                <a:hlinkClick r:id="rId8"/>
              </a:rPr>
              <a:t>sales@fundly.com</a:t>
            </a:r>
            <a:r>
              <a:rPr lang="en-US" sz="1400" dirty="0" smtClean="0">
                <a:solidFill>
                  <a:schemeClr val="tx1"/>
                </a:solidFill>
                <a:effectLst>
                  <a:outerShdw blurRad="38100" dist="38100" dir="2700000" algn="tl">
                    <a:srgbClr val="000000">
                      <a:alpha val="43137"/>
                    </a:srgbClr>
                  </a:outerShdw>
                </a:effectLst>
              </a:rPr>
              <a:t> </a:t>
            </a:r>
            <a:endParaRPr lang="en-US" sz="1400" dirty="0">
              <a:solidFill>
                <a:schemeClr val="tx1"/>
              </a:solidFill>
              <a:effectLst>
                <a:outerShdw blurRad="38100" dist="38100" dir="2700000" algn="tl">
                  <a:srgbClr val="000000">
                    <a:alpha val="43137"/>
                  </a:srgbClr>
                </a:outerShdw>
              </a:effectLst>
            </a:endParaRPr>
          </a:p>
          <a:p>
            <a:endParaRPr lang="en-US" sz="1400" dirty="0">
              <a:solidFill>
                <a:schemeClr val="accent4">
                  <a:lumMod val="50000"/>
                </a:schemeClr>
              </a:solidFill>
            </a:endParaRPr>
          </a:p>
        </p:txBody>
      </p:sp>
      <p:grpSp>
        <p:nvGrpSpPr>
          <p:cNvPr id="13" name="Group 12"/>
          <p:cNvGrpSpPr/>
          <p:nvPr/>
        </p:nvGrpSpPr>
        <p:grpSpPr>
          <a:xfrm>
            <a:off x="323586" y="316819"/>
            <a:ext cx="612584" cy="612743"/>
            <a:chOff x="7766071" y="3897022"/>
            <a:chExt cx="1225167" cy="1225486"/>
          </a:xfrm>
        </p:grpSpPr>
        <p:sp>
          <p:nvSpPr>
            <p:cNvPr id="14" name="TextBox 13"/>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10</a:t>
              </a:r>
              <a:endParaRPr lang="en-US" sz="2100" b="1" kern="0" dirty="0">
                <a:solidFill>
                  <a:schemeClr val="accent2"/>
                </a:solidFill>
                <a:latin typeface="Lato Regular"/>
                <a:cs typeface="Lato Regular"/>
              </a:endParaRPr>
            </a:p>
          </p:txBody>
        </p:sp>
        <p:sp>
          <p:nvSpPr>
            <p:cNvPr id="15"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427887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0091" y="2205268"/>
            <a:ext cx="6528502" cy="2599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stretch>
            <a:fillRect/>
          </a:stretch>
        </p:blipFill>
        <p:spPr>
          <a:xfrm>
            <a:off x="5458373" y="41370"/>
            <a:ext cx="6379289" cy="2168266"/>
          </a:xfrm>
          <a:prstGeom prst="roundRect">
            <a:avLst>
              <a:gd name="adj" fmla="val 8594"/>
            </a:avLst>
          </a:prstGeom>
          <a:solidFill>
            <a:srgbClr val="FFFFFF">
              <a:shade val="85000"/>
            </a:srgbClr>
          </a:solidFill>
          <a:ln>
            <a:solidFill>
              <a:schemeClr val="accent1"/>
            </a:solidFill>
          </a:ln>
          <a:effectLst/>
        </p:spPr>
      </p:pic>
      <p:sp>
        <p:nvSpPr>
          <p:cNvPr id="5" name="Rectangle 4"/>
          <p:cNvSpPr/>
          <p:nvPr/>
        </p:nvSpPr>
        <p:spPr>
          <a:xfrm>
            <a:off x="1588" y="-1"/>
            <a:ext cx="5430665" cy="6858000"/>
          </a:xfrm>
          <a:prstGeom prst="rect">
            <a:avLst/>
          </a:prstGeom>
          <a:solidFill>
            <a:schemeClr val="accent5">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grpSp>
        <p:nvGrpSpPr>
          <p:cNvPr id="10" name="Group 9"/>
          <p:cNvGrpSpPr/>
          <p:nvPr/>
        </p:nvGrpSpPr>
        <p:grpSpPr>
          <a:xfrm flipH="1">
            <a:off x="4504560" y="2526920"/>
            <a:ext cx="1833105" cy="1833582"/>
            <a:chOff x="11712033" y="5021957"/>
            <a:chExt cx="3671130" cy="3672086"/>
          </a:xfrm>
        </p:grpSpPr>
        <p:sp>
          <p:nvSpPr>
            <p:cNvPr id="6" name="Chord 5"/>
            <p:cNvSpPr/>
            <p:nvPr/>
          </p:nvSpPr>
          <p:spPr>
            <a:xfrm rot="1800000">
              <a:off x="11712033" y="5021957"/>
              <a:ext cx="3671130" cy="3672086"/>
            </a:xfrm>
            <a:prstGeom prst="chord">
              <a:avLst>
                <a:gd name="adj1" fmla="val 3637865"/>
                <a:gd name="adj2" fmla="val 14364098"/>
              </a:avLst>
            </a:prstGeom>
            <a:solidFill>
              <a:schemeClr val="accent5">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17" name="Freeform 5"/>
            <p:cNvSpPr>
              <a:spLocks noEditPoints="1"/>
            </p:cNvSpPr>
            <p:nvPr/>
          </p:nvSpPr>
          <p:spPr bwMode="auto">
            <a:xfrm>
              <a:off x="11957547" y="5260998"/>
              <a:ext cx="3198804" cy="3196034"/>
            </a:xfrm>
            <a:custGeom>
              <a:avLst/>
              <a:gdLst>
                <a:gd name="T0" fmla="*/ 54 w 108"/>
                <a:gd name="T1" fmla="*/ 0 h 108"/>
                <a:gd name="T2" fmla="*/ 0 w 108"/>
                <a:gd name="T3" fmla="*/ 54 h 108"/>
                <a:gd name="T4" fmla="*/ 54 w 108"/>
                <a:gd name="T5" fmla="*/ 108 h 108"/>
                <a:gd name="T6" fmla="*/ 108 w 108"/>
                <a:gd name="T7" fmla="*/ 54 h 108"/>
                <a:gd name="T8" fmla="*/ 54 w 108"/>
                <a:gd name="T9" fmla="*/ 0 h 108"/>
                <a:gd name="T10" fmla="*/ 54 w 108"/>
                <a:gd name="T11" fmla="*/ 100 h 108"/>
                <a:gd name="T12" fmla="*/ 7 w 108"/>
                <a:gd name="T13" fmla="*/ 54 h 108"/>
                <a:gd name="T14" fmla="*/ 54 w 108"/>
                <a:gd name="T15" fmla="*/ 7 h 108"/>
                <a:gd name="T16" fmla="*/ 101 w 108"/>
                <a:gd name="T17" fmla="*/ 54 h 108"/>
                <a:gd name="T18" fmla="*/ 54 w 108"/>
                <a:gd name="T19"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0"/>
                  </a:moveTo>
                  <a:cubicBezTo>
                    <a:pt x="24" y="0"/>
                    <a:pt x="0" y="24"/>
                    <a:pt x="0" y="54"/>
                  </a:cubicBezTo>
                  <a:cubicBezTo>
                    <a:pt x="0" y="83"/>
                    <a:pt x="24" y="108"/>
                    <a:pt x="54" y="108"/>
                  </a:cubicBezTo>
                  <a:cubicBezTo>
                    <a:pt x="84" y="108"/>
                    <a:pt x="108" y="83"/>
                    <a:pt x="108" y="54"/>
                  </a:cubicBezTo>
                  <a:cubicBezTo>
                    <a:pt x="108" y="24"/>
                    <a:pt x="84" y="0"/>
                    <a:pt x="54" y="0"/>
                  </a:cubicBezTo>
                  <a:close/>
                  <a:moveTo>
                    <a:pt x="54" y="100"/>
                  </a:moveTo>
                  <a:cubicBezTo>
                    <a:pt x="28" y="100"/>
                    <a:pt x="7" y="79"/>
                    <a:pt x="7" y="54"/>
                  </a:cubicBezTo>
                  <a:cubicBezTo>
                    <a:pt x="7" y="28"/>
                    <a:pt x="28" y="7"/>
                    <a:pt x="54" y="7"/>
                  </a:cubicBezTo>
                  <a:cubicBezTo>
                    <a:pt x="80" y="7"/>
                    <a:pt x="101" y="28"/>
                    <a:pt x="101" y="54"/>
                  </a:cubicBezTo>
                  <a:cubicBezTo>
                    <a:pt x="101" y="79"/>
                    <a:pt x="80" y="100"/>
                    <a:pt x="54" y="100"/>
                  </a:cubicBezTo>
                  <a:close/>
                </a:path>
              </a:pathLst>
            </a:custGeom>
            <a:solidFill>
              <a:schemeClr val="bg1"/>
            </a:solidFill>
            <a:ln>
              <a:noFill/>
            </a:ln>
            <a:extLst/>
          </p:spPr>
          <p:txBody>
            <a:bodyPr vert="horz" wrap="square" lIns="109710" tIns="54855" rIns="109710" bIns="54855" numCol="1" anchor="t" anchorCtr="0" compatLnSpc="1">
              <a:prstTxWarp prst="textNoShape">
                <a:avLst/>
              </a:prstTxWarp>
            </a:bodyPr>
            <a:lstStyle/>
            <a:p>
              <a:pPr defTabSz="457200"/>
              <a:endParaRPr lang="bg-BG" sz="900" kern="0" dirty="0">
                <a:solidFill>
                  <a:sysClr val="windowText" lastClr="000000"/>
                </a:solidFill>
                <a:latin typeface="Calibri Light"/>
              </a:endParaRPr>
            </a:p>
          </p:txBody>
        </p:sp>
      </p:grpSp>
      <p:sp>
        <p:nvSpPr>
          <p:cNvPr id="60" name="Freeform 116"/>
          <p:cNvSpPr>
            <a:spLocks noChangeArrowheads="1"/>
          </p:cNvSpPr>
          <p:nvPr/>
        </p:nvSpPr>
        <p:spPr bwMode="auto">
          <a:xfrm>
            <a:off x="4982803" y="2955098"/>
            <a:ext cx="854339" cy="888167"/>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endParaRPr lang="en-US" sz="900" kern="0" dirty="0">
              <a:solidFill>
                <a:sysClr val="windowText" lastClr="000000"/>
              </a:solidFill>
              <a:latin typeface="Calibri Light"/>
            </a:endParaRPr>
          </a:p>
        </p:txBody>
      </p:sp>
      <p:sp>
        <p:nvSpPr>
          <p:cNvPr id="76" name="TextBox 75"/>
          <p:cNvSpPr txBox="1"/>
          <p:nvPr/>
        </p:nvSpPr>
        <p:spPr>
          <a:xfrm>
            <a:off x="871362" y="1542795"/>
            <a:ext cx="3610375" cy="664779"/>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Fresh User Interface and navigation. Basic Opportunity and Advanced Opportunity Posting options to your Volunteer Center Portal. A 1-2-3 simple process</a:t>
            </a:r>
          </a:p>
        </p:txBody>
      </p:sp>
      <p:sp>
        <p:nvSpPr>
          <p:cNvPr id="77" name="TextBox 76"/>
          <p:cNvSpPr txBox="1"/>
          <p:nvPr/>
        </p:nvSpPr>
        <p:spPr>
          <a:xfrm>
            <a:off x="898616" y="3172691"/>
            <a:ext cx="3610376" cy="664779"/>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Volunteer Center can provide you with a “Search Widget” to put on your web site which shows your logo and all volunteer opportunities </a:t>
            </a:r>
          </a:p>
        </p:txBody>
      </p:sp>
      <p:sp>
        <p:nvSpPr>
          <p:cNvPr id="78" name="TextBox 77"/>
          <p:cNvSpPr txBox="1"/>
          <p:nvPr/>
        </p:nvSpPr>
        <p:spPr>
          <a:xfrm>
            <a:off x="871565" y="3998403"/>
            <a:ext cx="3610376" cy="664779"/>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A </a:t>
            </a:r>
            <a:r>
              <a:rPr lang="en-US" sz="1200" kern="0" dirty="0" smtClean="0">
                <a:solidFill>
                  <a:schemeClr val="bg1"/>
                </a:solidFill>
                <a:latin typeface="Calibri Light"/>
                <a:ea typeface="Open Sans Light" panose="020B0306030504020204" pitchFamily="34" charset="0"/>
                <a:cs typeface="Calibri Light"/>
              </a:rPr>
              <a:t>full communications </a:t>
            </a:r>
            <a:r>
              <a:rPr lang="en-US" sz="1200" kern="0" dirty="0">
                <a:solidFill>
                  <a:schemeClr val="bg1"/>
                </a:solidFill>
                <a:latin typeface="Calibri Light"/>
                <a:ea typeface="Open Sans Light" panose="020B0306030504020204" pitchFamily="34" charset="0"/>
                <a:cs typeface="Calibri Light"/>
              </a:rPr>
              <a:t>module with beautiful templates you can edit to send to your volunteers AND metrics showing opens, clicks, bounces and more</a:t>
            </a:r>
          </a:p>
        </p:txBody>
      </p:sp>
      <p:sp>
        <p:nvSpPr>
          <p:cNvPr id="79" name="TextBox 78"/>
          <p:cNvSpPr txBox="1"/>
          <p:nvPr/>
        </p:nvSpPr>
        <p:spPr>
          <a:xfrm>
            <a:off x="871362" y="4777187"/>
            <a:ext cx="3610375" cy="664779"/>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Quick Add volunteers to your database and flip between calendar or list view to log hours and manage attendance </a:t>
            </a:r>
          </a:p>
        </p:txBody>
      </p:sp>
      <p:sp>
        <p:nvSpPr>
          <p:cNvPr id="81" name="Round Same Side Corner Rectangle 80"/>
          <p:cNvSpPr/>
          <p:nvPr/>
        </p:nvSpPr>
        <p:spPr>
          <a:xfrm rot="10800000" flipH="1">
            <a:off x="888823" y="3227053"/>
            <a:ext cx="54849" cy="456796"/>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82" name="Round Same Side Corner Rectangle 81"/>
          <p:cNvSpPr/>
          <p:nvPr/>
        </p:nvSpPr>
        <p:spPr>
          <a:xfrm rot="10800000" flipH="1">
            <a:off x="880194" y="4053301"/>
            <a:ext cx="54849" cy="456796"/>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83" name="Round Same Side Corner Rectangle 82"/>
          <p:cNvSpPr/>
          <p:nvPr/>
        </p:nvSpPr>
        <p:spPr>
          <a:xfrm rot="10800000" flipH="1">
            <a:off x="880193" y="4823867"/>
            <a:ext cx="54849" cy="456796"/>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33" name="Round Same Side Corner Rectangle 32"/>
          <p:cNvSpPr/>
          <p:nvPr/>
        </p:nvSpPr>
        <p:spPr>
          <a:xfrm rot="10800000" flipH="1">
            <a:off x="888823" y="2424682"/>
            <a:ext cx="54849" cy="456796"/>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grpSp>
        <p:nvGrpSpPr>
          <p:cNvPr id="53" name="Group 52"/>
          <p:cNvGrpSpPr/>
          <p:nvPr/>
        </p:nvGrpSpPr>
        <p:grpSpPr>
          <a:xfrm>
            <a:off x="-156251" y="146548"/>
            <a:ext cx="5666006" cy="1146479"/>
            <a:chOff x="6548829" y="511491"/>
            <a:chExt cx="11332011" cy="2292957"/>
          </a:xfrm>
        </p:grpSpPr>
        <p:sp>
          <p:nvSpPr>
            <p:cNvPr id="54" name="TextBox 53"/>
            <p:cNvSpPr txBox="1"/>
            <p:nvPr/>
          </p:nvSpPr>
          <p:spPr>
            <a:xfrm>
              <a:off x="6548829" y="511491"/>
              <a:ext cx="11332011" cy="1107995"/>
            </a:xfrm>
            <a:prstGeom prst="rect">
              <a:avLst/>
            </a:prstGeom>
            <a:noFill/>
          </p:spPr>
          <p:txBody>
            <a:bodyPr wrap="square" rtlCol="0">
              <a:spAutoFit/>
            </a:bodyPr>
            <a:lstStyle/>
            <a:p>
              <a:pPr algn="ctr" defTabSz="457200"/>
              <a:endParaRPr lang="id-ID" sz="3000" b="1" kern="0" dirty="0">
                <a:solidFill>
                  <a:schemeClr val="bg1"/>
                </a:solidFill>
                <a:latin typeface="Lato Regular"/>
                <a:cs typeface="Lato Regular"/>
              </a:endParaRPr>
            </a:p>
          </p:txBody>
        </p:sp>
        <p:grpSp>
          <p:nvGrpSpPr>
            <p:cNvPr id="55" name="Group 54"/>
            <p:cNvGrpSpPr/>
            <p:nvPr/>
          </p:nvGrpSpPr>
          <p:grpSpPr>
            <a:xfrm>
              <a:off x="10842089" y="1977406"/>
              <a:ext cx="2738812" cy="73151"/>
              <a:chOff x="1775295" y="2020905"/>
              <a:chExt cx="3631535" cy="45719"/>
            </a:xfrm>
          </p:grpSpPr>
          <p:sp>
            <p:nvSpPr>
              <p:cNvPr id="58" name="Rectangle 57"/>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59" name="Rectangle 58"/>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61" name="Rectangle 60"/>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62" name="Rectangle 61"/>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63" name="Rectangle 62"/>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sp>
            <p:nvSpPr>
              <p:cNvPr id="64" name="Rectangle 63"/>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defTabSz="457200"/>
                <a:endParaRPr lang="en-US" sz="900" kern="0" dirty="0">
                  <a:solidFill>
                    <a:sysClr val="windowText" lastClr="000000"/>
                  </a:solidFill>
                  <a:latin typeface="Calibri Light"/>
                </a:endParaRPr>
              </a:p>
            </p:txBody>
          </p:sp>
        </p:grpSp>
        <p:sp>
          <p:nvSpPr>
            <p:cNvPr id="57" name="TextBox 56"/>
            <p:cNvSpPr txBox="1"/>
            <p:nvPr/>
          </p:nvSpPr>
          <p:spPr>
            <a:xfrm>
              <a:off x="8516791" y="2035006"/>
              <a:ext cx="7282611" cy="769442"/>
            </a:xfrm>
            <a:prstGeom prst="rect">
              <a:avLst/>
            </a:prstGeom>
            <a:noFill/>
          </p:spPr>
          <p:txBody>
            <a:bodyPr wrap="square" rtlCol="0">
              <a:spAutoFit/>
            </a:bodyPr>
            <a:lstStyle/>
            <a:p>
              <a:pPr algn="ctr" defTabSz="457200"/>
              <a:r>
                <a:rPr lang="en-US" sz="1900" kern="0" dirty="0">
                  <a:solidFill>
                    <a:schemeClr val="bg1"/>
                  </a:solidFill>
                  <a:latin typeface="Calibri Light"/>
                  <a:cs typeface="Calibri Light"/>
                </a:rPr>
                <a:t>DIFFERENTIATORS</a:t>
              </a:r>
              <a:endParaRPr lang="id-ID" sz="1900" kern="0" dirty="0">
                <a:solidFill>
                  <a:schemeClr val="accent1"/>
                </a:solidFill>
                <a:latin typeface="Calibri Light"/>
                <a:cs typeface="Calibri Light"/>
              </a:endParaRPr>
            </a:p>
          </p:txBody>
        </p:sp>
      </p:grpSp>
      <p:pic>
        <p:nvPicPr>
          <p:cNvPr id="30" name="Picture 29"/>
          <p:cNvPicPr/>
          <p:nvPr/>
        </p:nvPicPr>
        <p:blipFill>
          <a:blip r:embed="rId5">
            <a:extLst>
              <a:ext uri="{28A0092B-C50C-407E-A947-70E740481C1C}">
                <a14:useLocalDpi xmlns:a14="http://schemas.microsoft.com/office/drawing/2010/main" val="0"/>
              </a:ext>
            </a:extLst>
          </a:blip>
          <a:srcRect/>
          <a:stretch>
            <a:fillRect/>
          </a:stretch>
        </p:blipFill>
        <p:spPr bwMode="auto">
          <a:xfrm>
            <a:off x="1577169" y="227462"/>
            <a:ext cx="1973126" cy="592059"/>
          </a:xfrm>
          <a:prstGeom prst="rect">
            <a:avLst/>
          </a:prstGeom>
          <a:noFill/>
          <a:ln>
            <a:noFill/>
          </a:ln>
        </p:spPr>
      </p:pic>
      <p:sp>
        <p:nvSpPr>
          <p:cNvPr id="37" name="Round Same Side Corner Rectangle 36"/>
          <p:cNvSpPr/>
          <p:nvPr/>
        </p:nvSpPr>
        <p:spPr>
          <a:xfrm rot="10800000" flipH="1">
            <a:off x="877917" y="5732317"/>
            <a:ext cx="54849" cy="456796"/>
          </a:xfrm>
          <a:prstGeom prst="round2SameRect">
            <a:avLst>
              <a:gd name="adj1" fmla="val 50000"/>
              <a:gd name="adj2" fmla="val 50000"/>
            </a:avLst>
          </a:prstGeom>
          <a:solidFill>
            <a:srgbClr val="8941B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38" name="TextBox 37"/>
          <p:cNvSpPr txBox="1"/>
          <p:nvPr/>
        </p:nvSpPr>
        <p:spPr>
          <a:xfrm>
            <a:off x="871566" y="5678725"/>
            <a:ext cx="3610375" cy="480113"/>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Integrate </a:t>
            </a:r>
            <a:r>
              <a:rPr lang="en-US" sz="1200" kern="0" dirty="0" smtClean="0">
                <a:solidFill>
                  <a:schemeClr val="bg1"/>
                </a:solidFill>
                <a:latin typeface="Calibri Light"/>
                <a:ea typeface="Open Sans Light" panose="020B0306030504020204" pitchFamily="34" charset="0"/>
                <a:cs typeface="Calibri Light"/>
              </a:rPr>
              <a:t>Fundly </a:t>
            </a:r>
            <a:r>
              <a:rPr lang="en-US" sz="1200" kern="0" dirty="0">
                <a:solidFill>
                  <a:schemeClr val="bg1"/>
                </a:solidFill>
                <a:latin typeface="Calibri Light"/>
                <a:ea typeface="Open Sans Light" panose="020B0306030504020204" pitchFamily="34" charset="0"/>
                <a:cs typeface="Calibri Light"/>
              </a:rPr>
              <a:t>Connect with Fundly CRM and reap the benefits of </a:t>
            </a:r>
            <a:r>
              <a:rPr lang="en-US" sz="1200" kern="0" dirty="0" err="1">
                <a:solidFill>
                  <a:schemeClr val="bg1"/>
                </a:solidFill>
                <a:latin typeface="Calibri Light"/>
                <a:ea typeface="Open Sans Light" panose="020B0306030504020204" pitchFamily="34" charset="0"/>
                <a:cs typeface="Calibri Light"/>
              </a:rPr>
              <a:t>Fundly’s</a:t>
            </a:r>
            <a:r>
              <a:rPr lang="en-US" sz="1200" kern="0" dirty="0">
                <a:solidFill>
                  <a:schemeClr val="bg1"/>
                </a:solidFill>
                <a:latin typeface="Calibri Light"/>
                <a:ea typeface="Open Sans Light" panose="020B0306030504020204" pitchFamily="34" charset="0"/>
                <a:cs typeface="Calibri Light"/>
              </a:rPr>
              <a:t> Crowdfunding Platform </a:t>
            </a:r>
          </a:p>
        </p:txBody>
      </p:sp>
      <p:sp>
        <p:nvSpPr>
          <p:cNvPr id="39" name="Round Same Side Corner Rectangle 38"/>
          <p:cNvSpPr/>
          <p:nvPr/>
        </p:nvSpPr>
        <p:spPr>
          <a:xfrm rot="10800000" flipH="1">
            <a:off x="878378" y="1617644"/>
            <a:ext cx="54849" cy="456796"/>
          </a:xfrm>
          <a:prstGeom prst="round2SameRect">
            <a:avLst>
              <a:gd name="adj1" fmla="val 50000"/>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457200"/>
            <a:endParaRPr lang="bg-BG" sz="900" kern="0" dirty="0">
              <a:solidFill>
                <a:sysClr val="windowText" lastClr="000000"/>
              </a:solidFill>
              <a:latin typeface="Calibri Light"/>
            </a:endParaRPr>
          </a:p>
        </p:txBody>
      </p:sp>
      <p:sp>
        <p:nvSpPr>
          <p:cNvPr id="41" name="TextBox 40"/>
          <p:cNvSpPr txBox="1"/>
          <p:nvPr/>
        </p:nvSpPr>
        <p:spPr>
          <a:xfrm>
            <a:off x="882089" y="2363016"/>
            <a:ext cx="3610375" cy="664779"/>
          </a:xfrm>
          <a:prstGeom prst="rect">
            <a:avLst/>
          </a:prstGeom>
          <a:noFill/>
        </p:spPr>
        <p:txBody>
          <a:bodyPr wrap="square" lIns="109710" tIns="54855" rIns="109710" bIns="54855" rtlCol="0">
            <a:spAutoFit/>
          </a:bodyPr>
          <a:lstStyle/>
          <a:p>
            <a:pPr defTabSz="457200"/>
            <a:r>
              <a:rPr lang="en-US" sz="1200" kern="0" dirty="0">
                <a:solidFill>
                  <a:schemeClr val="bg1"/>
                </a:solidFill>
                <a:latin typeface="Calibri Light"/>
                <a:ea typeface="Open Sans Light" panose="020B0306030504020204" pitchFamily="34" charset="0"/>
                <a:cs typeface="Calibri Light"/>
              </a:rPr>
              <a:t>Provide your volunteers with a modern dashboard that explains next steps, recommends opportunities, and empowers team and corporate team volunteering</a:t>
            </a:r>
          </a:p>
        </p:txBody>
      </p:sp>
      <p:pic>
        <p:nvPicPr>
          <p:cNvPr id="11" name="Picture 10"/>
          <p:cNvPicPr>
            <a:picLocks noChangeAspect="1"/>
          </p:cNvPicPr>
          <p:nvPr/>
        </p:nvPicPr>
        <p:blipFill>
          <a:blip r:embed="rId6"/>
          <a:stretch>
            <a:fillRect/>
          </a:stretch>
        </p:blipFill>
        <p:spPr>
          <a:xfrm>
            <a:off x="5465345" y="4835801"/>
            <a:ext cx="6372317" cy="1936505"/>
          </a:xfrm>
          <a:prstGeom prst="roundRect">
            <a:avLst>
              <a:gd name="adj" fmla="val 8594"/>
            </a:avLst>
          </a:prstGeom>
          <a:solidFill>
            <a:srgbClr val="FFFFFF">
              <a:shade val="85000"/>
            </a:srgbClr>
          </a:solidFill>
          <a:ln>
            <a:solidFill>
              <a:srgbClr val="00B050"/>
            </a:solidFill>
          </a:ln>
          <a:effectLst/>
        </p:spPr>
      </p:pic>
      <p:grpSp>
        <p:nvGrpSpPr>
          <p:cNvPr id="34" name="Group 33"/>
          <p:cNvGrpSpPr/>
          <p:nvPr/>
        </p:nvGrpSpPr>
        <p:grpSpPr>
          <a:xfrm>
            <a:off x="315095" y="255497"/>
            <a:ext cx="612584" cy="612743"/>
            <a:chOff x="7766071" y="3897022"/>
            <a:chExt cx="1225167" cy="1225486"/>
          </a:xfrm>
        </p:grpSpPr>
        <p:sp>
          <p:nvSpPr>
            <p:cNvPr id="35" name="TextBox 3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a:t>
              </a:r>
              <a:endParaRPr lang="en-US" sz="2100" b="1" kern="0" dirty="0">
                <a:solidFill>
                  <a:schemeClr val="accent2"/>
                </a:solidFill>
                <a:latin typeface="Lato Regular"/>
                <a:cs typeface="Lato Regular"/>
              </a:endParaRPr>
            </a:p>
          </p:txBody>
        </p:sp>
        <p:sp>
          <p:nvSpPr>
            <p:cNvPr id="3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44446737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anim calcmode="lin" valueType="num">
                                      <p:cBhvr>
                                        <p:cTn id="13" dur="500" fill="hold"/>
                                        <p:tgtEl>
                                          <p:spTgt spid="53"/>
                                        </p:tgtEl>
                                        <p:attrNameLst>
                                          <p:attrName>ppt_x</p:attrName>
                                        </p:attrNameLst>
                                      </p:cBhvr>
                                      <p:tavLst>
                                        <p:tav tm="0">
                                          <p:val>
                                            <p:strVal val="#ppt_x"/>
                                          </p:val>
                                        </p:tav>
                                        <p:tav tm="100000">
                                          <p:val>
                                            <p:strVal val="#ppt_x"/>
                                          </p:val>
                                        </p:tav>
                                      </p:tavLst>
                                    </p:anim>
                                    <p:anim calcmode="lin" valueType="num">
                                      <p:cBhvr>
                                        <p:cTn id="14" dur="500" fill="hold"/>
                                        <p:tgtEl>
                                          <p:spTgt spid="5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500"/>
                                        <p:tgtEl>
                                          <p:spTgt spid="8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4000"/>
                            </p:stCondLst>
                            <p:childTnLst>
                              <p:par>
                                <p:cTn id="62" presetID="10"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0" grpId="0" animBg="1"/>
      <p:bldP spid="76" grpId="0"/>
      <p:bldP spid="77" grpId="0"/>
      <p:bldP spid="78" grpId="0"/>
      <p:bldP spid="79" grpId="0"/>
      <p:bldP spid="81" grpId="0" animBg="1"/>
      <p:bldP spid="82" grpId="0" animBg="1"/>
      <p:bldP spid="83" grpId="0" animBg="1"/>
      <p:bldP spid="33" grpId="0" animBg="1"/>
      <p:bldP spid="37" grpId="0" animBg="1"/>
      <p:bldP spid="38" grpId="0"/>
      <p:bldP spid="39"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585" y="1"/>
            <a:ext cx="12188828" cy="4248100"/>
          </a:xfrm>
          <a:prstGeom prst="rect">
            <a:avLst/>
          </a:prstGeom>
          <a:solidFill>
            <a:schemeClr val="accent5">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50" rIns="121899" bIns="60950" rtlCol="0" anchor="ctr"/>
          <a:lstStyle/>
          <a:p>
            <a:pPr algn="ctr"/>
            <a:endParaRPr lang="en-US" sz="900" dirty="0">
              <a:latin typeface="Calibri Light"/>
            </a:endParaRPr>
          </a:p>
        </p:txBody>
      </p:sp>
      <p:pic>
        <p:nvPicPr>
          <p:cNvPr id="87" name="Picture 8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17381" y="1359135"/>
            <a:ext cx="1415257" cy="3013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839" y="1296684"/>
            <a:ext cx="1415257" cy="3013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3872" y="498383"/>
            <a:ext cx="1835150" cy="3906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Freeform 7"/>
          <p:cNvSpPr>
            <a:spLocks noEditPoints="1"/>
          </p:cNvSpPr>
          <p:nvPr/>
        </p:nvSpPr>
        <p:spPr bwMode="auto">
          <a:xfrm>
            <a:off x="5293510" y="1845339"/>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endParaRPr lang="id-ID" sz="900" dirty="0">
              <a:latin typeface="Calibri Light"/>
            </a:endParaRPr>
          </a:p>
        </p:txBody>
      </p:sp>
      <p:grpSp>
        <p:nvGrpSpPr>
          <p:cNvPr id="70" name="Group 69"/>
          <p:cNvGrpSpPr/>
          <p:nvPr/>
        </p:nvGrpSpPr>
        <p:grpSpPr>
          <a:xfrm>
            <a:off x="5511989" y="2056473"/>
            <a:ext cx="393952" cy="395329"/>
            <a:chOff x="3206750" y="1381125"/>
            <a:chExt cx="490538" cy="492125"/>
          </a:xfrm>
          <a:solidFill>
            <a:schemeClr val="accent2"/>
          </a:solidFill>
        </p:grpSpPr>
        <p:sp>
          <p:nvSpPr>
            <p:cNvPr id="71" name="Freeform 10"/>
            <p:cNvSpPr>
              <a:spLocks noEditPoints="1"/>
            </p:cNvSpPr>
            <p:nvPr/>
          </p:nvSpPr>
          <p:spPr bwMode="auto">
            <a:xfrm>
              <a:off x="3206750" y="1381125"/>
              <a:ext cx="490538" cy="492125"/>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Calibri Light"/>
              </a:endParaRPr>
            </a:p>
          </p:txBody>
        </p:sp>
        <p:sp>
          <p:nvSpPr>
            <p:cNvPr id="72" name="Freeform 11"/>
            <p:cNvSpPr>
              <a:spLocks/>
            </p:cNvSpPr>
            <p:nvPr/>
          </p:nvSpPr>
          <p:spPr bwMode="auto">
            <a:xfrm>
              <a:off x="3406775" y="1458913"/>
              <a:ext cx="114300" cy="11430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Calibri Light"/>
              </a:endParaRPr>
            </a:p>
          </p:txBody>
        </p:sp>
      </p:grpSp>
      <p:sp>
        <p:nvSpPr>
          <p:cNvPr id="77" name="Freeform 6"/>
          <p:cNvSpPr>
            <a:spLocks noEditPoints="1"/>
          </p:cNvSpPr>
          <p:nvPr/>
        </p:nvSpPr>
        <p:spPr bwMode="auto">
          <a:xfrm>
            <a:off x="9549880" y="1858903"/>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vert="horz" wrap="square" lIns="91422" tIns="45711" rIns="91422" bIns="45711" numCol="1" anchor="t" anchorCtr="0" compatLnSpc="1">
            <a:prstTxWarp prst="textNoShape">
              <a:avLst/>
            </a:prstTxWarp>
          </a:bodyPr>
          <a:lstStyle/>
          <a:p>
            <a:endParaRPr lang="id-ID" sz="900" dirty="0">
              <a:latin typeface="Calibri Light"/>
            </a:endParaRPr>
          </a:p>
        </p:txBody>
      </p:sp>
      <p:grpSp>
        <p:nvGrpSpPr>
          <p:cNvPr id="78" name="Group 77"/>
          <p:cNvGrpSpPr/>
          <p:nvPr/>
        </p:nvGrpSpPr>
        <p:grpSpPr>
          <a:xfrm>
            <a:off x="9788214" y="2108216"/>
            <a:ext cx="380266" cy="358835"/>
            <a:chOff x="3498850" y="1541463"/>
            <a:chExt cx="504825" cy="476250"/>
          </a:xfrm>
          <a:solidFill>
            <a:schemeClr val="accent4"/>
          </a:solidFill>
        </p:grpSpPr>
        <p:sp>
          <p:nvSpPr>
            <p:cNvPr id="79"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Calibri Light"/>
              </a:endParaRPr>
            </a:p>
          </p:txBody>
        </p:sp>
        <p:sp>
          <p:nvSpPr>
            <p:cNvPr id="80"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Calibri Light"/>
              </a:endParaRPr>
            </a:p>
          </p:txBody>
        </p:sp>
      </p:grpSp>
      <p:grpSp>
        <p:nvGrpSpPr>
          <p:cNvPr id="81" name="Group 80"/>
          <p:cNvGrpSpPr/>
          <p:nvPr/>
        </p:nvGrpSpPr>
        <p:grpSpPr>
          <a:xfrm>
            <a:off x="4701085" y="2656309"/>
            <a:ext cx="1988449" cy="975063"/>
            <a:chOff x="2614543" y="6612406"/>
            <a:chExt cx="3976897" cy="1950126"/>
          </a:xfrm>
        </p:grpSpPr>
        <p:sp>
          <p:nvSpPr>
            <p:cNvPr id="82" name="Content Placeholder 19"/>
            <p:cNvSpPr txBox="1">
              <a:spLocks/>
            </p:cNvSpPr>
            <p:nvPr/>
          </p:nvSpPr>
          <p:spPr>
            <a:xfrm>
              <a:off x="2614543" y="7316017"/>
              <a:ext cx="3976897"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libri Light"/>
                  <a:ea typeface="Open Sans Light" panose="020B0306030504020204" pitchFamily="34" charset="0"/>
                  <a:cs typeface="Calibri Light"/>
                </a:rPr>
                <a:t>All products in the Fundly suite are mobile responsive meaning your donors and volunteers can access the info they need from the device of their choice</a:t>
              </a:r>
            </a:p>
          </p:txBody>
        </p:sp>
        <p:sp>
          <p:nvSpPr>
            <p:cNvPr id="83" name="TextBox 82"/>
            <p:cNvSpPr txBox="1"/>
            <p:nvPr/>
          </p:nvSpPr>
          <p:spPr>
            <a:xfrm>
              <a:off x="3315867" y="6612406"/>
              <a:ext cx="2655309" cy="830960"/>
            </a:xfrm>
            <a:prstGeom prst="rect">
              <a:avLst/>
            </a:prstGeom>
            <a:noFill/>
          </p:spPr>
          <p:txBody>
            <a:bodyPr wrap="square" lIns="91422" tIns="45711" rIns="91422" bIns="45711" rtlCol="0">
              <a:spAutoFit/>
            </a:bodyPr>
            <a:lstStyle/>
            <a:p>
              <a:pPr algn="ctr"/>
              <a:r>
                <a:rPr lang="id-ID" sz="2100" b="1" dirty="0">
                  <a:solidFill>
                    <a:schemeClr val="bg1"/>
                  </a:solidFill>
                  <a:latin typeface="Lato Regular"/>
                  <a:cs typeface="Lato Regular"/>
                </a:rPr>
                <a:t>Design</a:t>
              </a:r>
              <a:endParaRPr lang="en-US" sz="2100" b="1" dirty="0">
                <a:solidFill>
                  <a:schemeClr val="bg1"/>
                </a:solidFill>
                <a:latin typeface="Lato Regular"/>
                <a:cs typeface="Lato Regular"/>
              </a:endParaRPr>
            </a:p>
          </p:txBody>
        </p:sp>
      </p:grpSp>
      <p:grpSp>
        <p:nvGrpSpPr>
          <p:cNvPr id="84" name="Group 83"/>
          <p:cNvGrpSpPr/>
          <p:nvPr/>
        </p:nvGrpSpPr>
        <p:grpSpPr>
          <a:xfrm>
            <a:off x="6792818" y="2662443"/>
            <a:ext cx="2097856" cy="982466"/>
            <a:chOff x="2563103" y="6459127"/>
            <a:chExt cx="4195712" cy="1964931"/>
          </a:xfrm>
        </p:grpSpPr>
        <p:sp>
          <p:nvSpPr>
            <p:cNvPr id="85" name="Content Placeholder 19"/>
            <p:cNvSpPr txBox="1">
              <a:spLocks/>
            </p:cNvSpPr>
            <p:nvPr/>
          </p:nvSpPr>
          <p:spPr>
            <a:xfrm>
              <a:off x="2563103" y="7177543"/>
              <a:ext cx="4195712" cy="1246515"/>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dirty="0">
                <a:solidFill>
                  <a:schemeClr val="bg1"/>
                </a:solidFill>
                <a:latin typeface="Calibri Light"/>
                <a:ea typeface="Open Sans Light" panose="020B0306030504020204" pitchFamily="34" charset="0"/>
                <a:cs typeface="Calibri Light"/>
              </a:endParaRPr>
            </a:p>
          </p:txBody>
        </p:sp>
        <p:sp>
          <p:nvSpPr>
            <p:cNvPr id="86" name="TextBox 85"/>
            <p:cNvSpPr txBox="1"/>
            <p:nvPr/>
          </p:nvSpPr>
          <p:spPr>
            <a:xfrm>
              <a:off x="3315867" y="6459127"/>
              <a:ext cx="2655310" cy="1477291"/>
            </a:xfrm>
            <a:prstGeom prst="rect">
              <a:avLst/>
            </a:prstGeom>
            <a:noFill/>
          </p:spPr>
          <p:txBody>
            <a:bodyPr wrap="square" lIns="91422" tIns="45711" rIns="91422" bIns="45711" rtlCol="0">
              <a:spAutoFit/>
            </a:bodyPr>
            <a:lstStyle/>
            <a:p>
              <a:pPr algn="ctr"/>
              <a:r>
                <a:rPr lang="en-US" sz="2100" b="1" dirty="0">
                  <a:solidFill>
                    <a:schemeClr val="bg1"/>
                  </a:solidFill>
                  <a:latin typeface="Lato Regular"/>
                  <a:cs typeface="Lato Regular"/>
                </a:rPr>
                <a:t>Agnostic</a:t>
              </a:r>
            </a:p>
            <a:p>
              <a:pPr algn="ctr"/>
              <a:endParaRPr lang="en-US" sz="2100" b="1" dirty="0">
                <a:solidFill>
                  <a:schemeClr val="bg1"/>
                </a:solidFill>
                <a:latin typeface="Lato Regular"/>
                <a:cs typeface="Lato Regular"/>
              </a:endParaRPr>
            </a:p>
          </p:txBody>
        </p:sp>
      </p:grpSp>
      <p:sp>
        <p:nvSpPr>
          <p:cNvPr id="91" name="Content Placeholder 19"/>
          <p:cNvSpPr txBox="1">
            <a:spLocks/>
          </p:cNvSpPr>
          <p:nvPr/>
        </p:nvSpPr>
        <p:spPr>
          <a:xfrm>
            <a:off x="9061252" y="3008115"/>
            <a:ext cx="2120536" cy="623258"/>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libri Light"/>
                <a:ea typeface="Open Sans Light" panose="020B0306030504020204" pitchFamily="34" charset="0"/>
                <a:cs typeface="Calibri Light"/>
              </a:rPr>
              <a:t>With over half of a nonprofits volunteers and donors likely visiting the organization through a mobile device, you can’t afford to have a misaligned user experience</a:t>
            </a:r>
          </a:p>
          <a:p>
            <a:pPr marL="0" indent="0" algn="ctr">
              <a:buNone/>
            </a:pPr>
            <a:endParaRPr lang="en-US" sz="1200" dirty="0">
              <a:solidFill>
                <a:schemeClr val="bg1"/>
              </a:solidFill>
              <a:latin typeface="Calibri Light"/>
              <a:ea typeface="Open Sans Light" panose="020B0306030504020204" pitchFamily="34" charset="0"/>
              <a:cs typeface="Calibri Light"/>
            </a:endParaRPr>
          </a:p>
        </p:txBody>
      </p:sp>
      <p:sp>
        <p:nvSpPr>
          <p:cNvPr id="92" name="TextBox 91"/>
          <p:cNvSpPr txBox="1"/>
          <p:nvPr/>
        </p:nvSpPr>
        <p:spPr>
          <a:xfrm>
            <a:off x="9326793" y="2659144"/>
            <a:ext cx="1327655" cy="415480"/>
          </a:xfrm>
          <a:prstGeom prst="rect">
            <a:avLst/>
          </a:prstGeom>
          <a:noFill/>
        </p:spPr>
        <p:txBody>
          <a:bodyPr wrap="square" lIns="91422" tIns="45711" rIns="91422" bIns="45711" rtlCol="0">
            <a:spAutoFit/>
          </a:bodyPr>
          <a:lstStyle/>
          <a:p>
            <a:pPr algn="ctr"/>
            <a:r>
              <a:rPr lang="en-US" sz="2100" b="1" dirty="0">
                <a:solidFill>
                  <a:schemeClr val="bg1"/>
                </a:solidFill>
                <a:latin typeface="Lato Regular"/>
                <a:cs typeface="Lato Regular"/>
              </a:rPr>
              <a:t>Access</a:t>
            </a:r>
          </a:p>
        </p:txBody>
      </p:sp>
      <p:grpSp>
        <p:nvGrpSpPr>
          <p:cNvPr id="33" name="Group 32"/>
          <p:cNvGrpSpPr>
            <a:grpSpLocks/>
          </p:cNvGrpSpPr>
          <p:nvPr/>
        </p:nvGrpSpPr>
        <p:grpSpPr bwMode="auto">
          <a:xfrm>
            <a:off x="569452" y="4983510"/>
            <a:ext cx="10764562" cy="2071884"/>
            <a:chOff x="-322127" y="2333104"/>
            <a:chExt cx="10189733" cy="1135577"/>
          </a:xfrm>
        </p:grpSpPr>
        <p:sp>
          <p:nvSpPr>
            <p:cNvPr id="34" name="TextBox 33"/>
            <p:cNvSpPr txBox="1"/>
            <p:nvPr/>
          </p:nvSpPr>
          <p:spPr>
            <a:xfrm>
              <a:off x="-322127" y="2333104"/>
              <a:ext cx="2187245" cy="219296"/>
            </a:xfrm>
            <a:prstGeom prst="rect">
              <a:avLst/>
            </a:prstGeom>
            <a:noFill/>
          </p:spPr>
          <p:txBody>
            <a:bodyPr wrap="none">
              <a:spAutoFit/>
            </a:bodyPr>
            <a:lstStyle/>
            <a:p>
              <a:pPr defTabSz="914217">
                <a:defRPr/>
              </a:pPr>
              <a:r>
                <a:rPr lang="en-US" sz="2000" b="1" dirty="0">
                  <a:latin typeface="Lato Regular"/>
                  <a:cs typeface="Lato Regular"/>
                </a:rPr>
                <a:t>A Growing Trend </a:t>
              </a:r>
              <a:endParaRPr lang="id-ID" sz="2000" b="1" dirty="0">
                <a:latin typeface="Lato Regular"/>
                <a:cs typeface="Lato Regular"/>
              </a:endParaRPr>
            </a:p>
          </p:txBody>
        </p:sp>
        <p:sp>
          <p:nvSpPr>
            <p:cNvPr id="35" name="TextBox 30"/>
            <p:cNvSpPr txBox="1">
              <a:spLocks noChangeArrowheads="1"/>
            </p:cNvSpPr>
            <p:nvPr/>
          </p:nvSpPr>
          <p:spPr bwMode="auto">
            <a:xfrm>
              <a:off x="1312356" y="2497033"/>
              <a:ext cx="8555250" cy="971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just" eaLnBrk="1" hangingPunct="1">
                <a:lnSpc>
                  <a:spcPct val="130000"/>
                </a:lnSpc>
              </a:pPr>
              <a:r>
                <a:rPr lang="en-US" sz="1200" dirty="0">
                  <a:latin typeface="Calibri Light"/>
                  <a:cs typeface="Calibri Light"/>
                </a:rPr>
                <a:t>50% of ecommerce traffic occurs through a mobile device (40% smart phone, 10% tablet)</a:t>
              </a:r>
            </a:p>
            <a:p>
              <a:pPr algn="just" eaLnBrk="1" hangingPunct="1">
                <a:lnSpc>
                  <a:spcPct val="130000"/>
                </a:lnSpc>
              </a:pPr>
              <a:endParaRPr lang="en-US" sz="1200" dirty="0">
                <a:latin typeface="Calibri Light"/>
                <a:cs typeface="Calibri Light"/>
              </a:endParaRPr>
            </a:p>
            <a:p>
              <a:pPr algn="just" eaLnBrk="1" hangingPunct="1">
                <a:lnSpc>
                  <a:spcPct val="130000"/>
                </a:lnSpc>
              </a:pPr>
              <a:r>
                <a:rPr lang="en-US" sz="1200" dirty="0">
                  <a:latin typeface="Calibri Light"/>
                  <a:cs typeface="Calibri Light"/>
                </a:rPr>
                <a:t>Having a mobile-ready toolbox is crucial for managing relationships and administering fundraising campaigns, volunteer programs, and running a nonprofit optimally. As fundraising professionals and volunteer leaders are often out of office and more and more relationships are developed on the fly, being able to provide a mobile experience facilitates better engagement, easier </a:t>
              </a:r>
              <a:r>
                <a:rPr lang="en-US" sz="1200" dirty="0" smtClean="0">
                  <a:latin typeface="Calibri Light"/>
                  <a:cs typeface="Calibri Light"/>
                </a:rPr>
                <a:t>volunteer management capabilities</a:t>
              </a:r>
              <a:r>
                <a:rPr lang="en-US" sz="1200" dirty="0">
                  <a:latin typeface="Calibri Light"/>
                  <a:cs typeface="Calibri Light"/>
                </a:rPr>
                <a:t>, and a sound data management strategy.</a:t>
              </a:r>
            </a:p>
            <a:p>
              <a:pPr algn="just" eaLnBrk="1" hangingPunct="1">
                <a:lnSpc>
                  <a:spcPct val="130000"/>
                </a:lnSpc>
              </a:pPr>
              <a:endParaRPr lang="en-US" sz="1200" dirty="0">
                <a:latin typeface="Calibri Light"/>
                <a:cs typeface="Calibri Light"/>
              </a:endParaRPr>
            </a:p>
          </p:txBody>
        </p:sp>
        <p:sp>
          <p:nvSpPr>
            <p:cNvPr id="36" name="TextBox 31"/>
            <p:cNvSpPr txBox="1">
              <a:spLocks noChangeArrowheads="1"/>
            </p:cNvSpPr>
            <p:nvPr/>
          </p:nvSpPr>
          <p:spPr bwMode="auto">
            <a:xfrm>
              <a:off x="-322127" y="2527096"/>
              <a:ext cx="1554534" cy="522936"/>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en-US" sz="5600" b="1" dirty="0">
                  <a:solidFill>
                    <a:schemeClr val="accent1"/>
                  </a:solidFill>
                  <a:latin typeface="Lato Regular"/>
                  <a:cs typeface="Lato Regular"/>
                </a:rPr>
                <a:t>50</a:t>
              </a:r>
              <a:r>
                <a:rPr lang="id-ID" sz="5600" b="1" dirty="0">
                  <a:solidFill>
                    <a:schemeClr val="accent1"/>
                  </a:solidFill>
                  <a:latin typeface="Lato Regular"/>
                  <a:cs typeface="Lato Regular"/>
                </a:rPr>
                <a:t>%</a:t>
              </a:r>
            </a:p>
          </p:txBody>
        </p:sp>
      </p:grpSp>
      <p:grpSp>
        <p:nvGrpSpPr>
          <p:cNvPr id="38" name="Group 37"/>
          <p:cNvGrpSpPr/>
          <p:nvPr/>
        </p:nvGrpSpPr>
        <p:grpSpPr>
          <a:xfrm>
            <a:off x="871374" y="244014"/>
            <a:ext cx="10468769" cy="1146479"/>
            <a:chOff x="1739573" y="511491"/>
            <a:chExt cx="20937538" cy="2292957"/>
          </a:xfrm>
        </p:grpSpPr>
        <p:sp>
          <p:nvSpPr>
            <p:cNvPr id="39" name="TextBox 38"/>
            <p:cNvSpPr txBox="1"/>
            <p:nvPr/>
          </p:nvSpPr>
          <p:spPr>
            <a:xfrm>
              <a:off x="1739573" y="511491"/>
              <a:ext cx="20937538" cy="1538881"/>
            </a:xfrm>
            <a:prstGeom prst="rect">
              <a:avLst/>
            </a:prstGeom>
            <a:noFill/>
          </p:spPr>
          <p:txBody>
            <a:bodyPr wrap="square" rtlCol="0">
              <a:spAutoFit/>
            </a:bodyPr>
            <a:lstStyle/>
            <a:p>
              <a:pPr algn="ctr"/>
              <a:r>
                <a:rPr lang="en-US" sz="4400" b="1" dirty="0">
                  <a:solidFill>
                    <a:schemeClr val="bg1"/>
                  </a:solidFill>
                  <a:latin typeface="Lato Regular"/>
                  <a:cs typeface="Lato Regular"/>
                </a:rPr>
                <a:t>Responsive Design</a:t>
              </a:r>
              <a:endParaRPr lang="id-ID" sz="4400" b="1" dirty="0">
                <a:solidFill>
                  <a:schemeClr val="bg1"/>
                </a:solidFill>
                <a:latin typeface="Lato Regular"/>
                <a:cs typeface="Lato Regular"/>
              </a:endParaRPr>
            </a:p>
          </p:txBody>
        </p:sp>
        <p:grpSp>
          <p:nvGrpSpPr>
            <p:cNvPr id="40" name="Group 39"/>
            <p:cNvGrpSpPr/>
            <p:nvPr/>
          </p:nvGrpSpPr>
          <p:grpSpPr>
            <a:xfrm>
              <a:off x="10842089" y="1977406"/>
              <a:ext cx="2738812" cy="73151"/>
              <a:chOff x="1775295" y="2020905"/>
              <a:chExt cx="3631535" cy="45719"/>
            </a:xfrm>
          </p:grpSpPr>
          <p:sp>
            <p:nvSpPr>
              <p:cNvPr id="42" name="Rectangle 41"/>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sp>
            <p:nvSpPr>
              <p:cNvPr id="43" name="Rectangle 42"/>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sp>
            <p:nvSpPr>
              <p:cNvPr id="48" name="Rectangle 47"/>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sp>
            <p:nvSpPr>
              <p:cNvPr id="49" name="Rectangle 48"/>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sp>
            <p:nvSpPr>
              <p:cNvPr id="50" name="Rectangle 49"/>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sp>
            <p:nvSpPr>
              <p:cNvPr id="51" name="Rectangle 50"/>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rtlCol="0" anchor="ctr"/>
              <a:lstStyle/>
              <a:p>
                <a:pPr algn="ctr"/>
                <a:endParaRPr lang="en-US" sz="900" dirty="0">
                  <a:latin typeface="Calibri Light"/>
                </a:endParaRPr>
              </a:p>
            </p:txBody>
          </p:sp>
        </p:grpSp>
        <p:sp>
          <p:nvSpPr>
            <p:cNvPr id="41" name="TextBox 40"/>
            <p:cNvSpPr txBox="1"/>
            <p:nvPr/>
          </p:nvSpPr>
          <p:spPr>
            <a:xfrm>
              <a:off x="1739573" y="2035006"/>
              <a:ext cx="20937538" cy="769442"/>
            </a:xfrm>
            <a:prstGeom prst="rect">
              <a:avLst/>
            </a:prstGeom>
            <a:noFill/>
          </p:spPr>
          <p:txBody>
            <a:bodyPr wrap="square" rtlCol="0">
              <a:spAutoFit/>
            </a:bodyPr>
            <a:lstStyle/>
            <a:p>
              <a:pPr algn="ctr"/>
              <a:r>
                <a:rPr lang="en-US" sz="1900" dirty="0">
                  <a:solidFill>
                    <a:schemeClr val="bg1"/>
                  </a:solidFill>
                  <a:latin typeface="Calibri Light"/>
                  <a:cs typeface="Calibri Light"/>
                </a:rPr>
                <a:t>	Meet the demands of your volunteers and corporate relationships</a:t>
              </a:r>
              <a:endParaRPr lang="id-ID" sz="1900" dirty="0">
                <a:solidFill>
                  <a:schemeClr val="accent1"/>
                </a:solidFill>
                <a:latin typeface="Calibri Light"/>
                <a:cs typeface="Calibri Light"/>
              </a:endParaRPr>
            </a:p>
          </p:txBody>
        </p:sp>
      </p:grpSp>
      <p:pic>
        <p:nvPicPr>
          <p:cNvPr id="8" name="Picture 7"/>
          <p:cNvPicPr>
            <a:picLocks noChangeAspect="1"/>
          </p:cNvPicPr>
          <p:nvPr/>
        </p:nvPicPr>
        <p:blipFill>
          <a:blip r:embed="rId4"/>
          <a:stretch>
            <a:fillRect/>
          </a:stretch>
        </p:blipFill>
        <p:spPr>
          <a:xfrm>
            <a:off x="3280350" y="1716871"/>
            <a:ext cx="1319556" cy="2123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stretch>
            <a:fillRect/>
          </a:stretch>
        </p:blipFill>
        <p:spPr>
          <a:xfrm>
            <a:off x="135596" y="1696791"/>
            <a:ext cx="1254971" cy="2163965"/>
          </a:xfrm>
          <a:prstGeom prst="rect">
            <a:avLst/>
          </a:prstGeom>
          <a:ln>
            <a:noFill/>
          </a:ln>
          <a:effectLst>
            <a:softEdge rad="112500"/>
          </a:effectLst>
        </p:spPr>
      </p:pic>
      <p:pic>
        <p:nvPicPr>
          <p:cNvPr id="2052" name="Picture 4" descr="http://commonsenseatheism.com/wp-content/uploads/2009/11/atheism-symbol.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74281" y="1818600"/>
            <a:ext cx="917492" cy="919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4" name="Content Placeholder 19"/>
          <p:cNvSpPr txBox="1">
            <a:spLocks/>
          </p:cNvSpPr>
          <p:nvPr/>
        </p:nvSpPr>
        <p:spPr>
          <a:xfrm>
            <a:off x="6860111" y="3008115"/>
            <a:ext cx="2120536" cy="623258"/>
          </a:xfrm>
          <a:prstGeom prst="rect">
            <a:avLst/>
          </a:prstGeom>
        </p:spPr>
        <p:txBody>
          <a:bodyPr vert="horz" lIns="91422" tIns="45711" rIns="91422" bIns="4571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libri Light"/>
                <a:ea typeface="Open Sans Light" panose="020B0306030504020204" pitchFamily="34" charset="0"/>
                <a:cs typeface="Calibri Light"/>
              </a:rPr>
              <a:t>The platform can be accessed via any internet browser. Each product is cloud based so team members can retrieve and enter data from home, in the office, or on the road</a:t>
            </a:r>
          </a:p>
          <a:p>
            <a:pPr marL="0" indent="0" algn="ctr">
              <a:buNone/>
            </a:pPr>
            <a:endParaRPr lang="en-US" sz="1200" dirty="0">
              <a:solidFill>
                <a:schemeClr val="bg1"/>
              </a:solidFill>
              <a:latin typeface="Calibri Light"/>
              <a:ea typeface="Open Sans Light" panose="020B0306030504020204" pitchFamily="34" charset="0"/>
              <a:cs typeface="Calibri Light"/>
            </a:endParaRPr>
          </a:p>
        </p:txBody>
      </p:sp>
      <p:pic>
        <p:nvPicPr>
          <p:cNvPr id="4" name="Picture 3"/>
          <p:cNvPicPr>
            <a:picLocks noChangeAspect="1"/>
          </p:cNvPicPr>
          <p:nvPr/>
        </p:nvPicPr>
        <p:blipFill>
          <a:blip r:embed="rId7"/>
          <a:stretch>
            <a:fillRect/>
          </a:stretch>
        </p:blipFill>
        <p:spPr>
          <a:xfrm>
            <a:off x="1550853" y="1067840"/>
            <a:ext cx="1654652" cy="2798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4" name="Group 43"/>
          <p:cNvGrpSpPr/>
          <p:nvPr/>
        </p:nvGrpSpPr>
        <p:grpSpPr>
          <a:xfrm>
            <a:off x="315095" y="255497"/>
            <a:ext cx="612584" cy="612743"/>
            <a:chOff x="7766071" y="3897022"/>
            <a:chExt cx="1225167" cy="1225486"/>
          </a:xfrm>
        </p:grpSpPr>
        <p:sp>
          <p:nvSpPr>
            <p:cNvPr id="45" name="TextBox 44"/>
            <p:cNvSpPr txBox="1"/>
            <p:nvPr/>
          </p:nvSpPr>
          <p:spPr>
            <a:xfrm>
              <a:off x="7847693" y="4062860"/>
              <a:ext cx="1039812" cy="830960"/>
            </a:xfrm>
            <a:prstGeom prst="rect">
              <a:avLst/>
            </a:prstGeom>
            <a:noFill/>
          </p:spPr>
          <p:txBody>
            <a:bodyPr wrap="square" lIns="91422" tIns="45711" rIns="91422" bIns="45711" rtlCol="0">
              <a:spAutoFit/>
            </a:bodyPr>
            <a:lstStyle/>
            <a:p>
              <a:pPr algn="ctr" defTabSz="457200"/>
              <a:r>
                <a:rPr lang="en-US" sz="2100" b="1" kern="0" dirty="0" smtClean="0">
                  <a:solidFill>
                    <a:schemeClr val="accent2"/>
                  </a:solidFill>
                  <a:latin typeface="Lato Regular"/>
                  <a:cs typeface="Lato Regular"/>
                </a:rPr>
                <a:t>1</a:t>
              </a:r>
              <a:endParaRPr lang="en-US" sz="2100" b="1" kern="0" dirty="0">
                <a:solidFill>
                  <a:schemeClr val="accent2"/>
                </a:solidFill>
                <a:latin typeface="Lato Regular"/>
                <a:cs typeface="Lato Regular"/>
              </a:endParaRPr>
            </a:p>
          </p:txBody>
        </p:sp>
        <p:sp>
          <p:nvSpPr>
            <p:cNvPr id="46" name="Freeform 9"/>
            <p:cNvSpPr>
              <a:spLocks noEditPoints="1"/>
            </p:cNvSpPr>
            <p:nvPr/>
          </p:nvSpPr>
          <p:spPr bwMode="auto">
            <a:xfrm>
              <a:off x="7766071" y="3897022"/>
              <a:ext cx="1225167" cy="1225486"/>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vert="horz" wrap="square" lIns="91422" tIns="45711" rIns="91422" bIns="45711" numCol="1" anchor="t" anchorCtr="0" compatLnSpc="1">
              <a:prstTxWarp prst="textNoShape">
                <a:avLst/>
              </a:prstTxWarp>
            </a:bodyPr>
            <a:lstStyle/>
            <a:p>
              <a:pPr defTabSz="457200"/>
              <a:endParaRPr lang="id-ID" sz="900" kern="0" dirty="0">
                <a:solidFill>
                  <a:sysClr val="windowText" lastClr="000000"/>
                </a:solidFill>
                <a:latin typeface="Calibri Light"/>
              </a:endParaRPr>
            </a:p>
          </p:txBody>
        </p:sp>
      </p:grpSp>
    </p:spTree>
    <p:extLst>
      <p:ext uri="{BB962C8B-B14F-4D97-AF65-F5344CB8AC3E}">
        <p14:creationId xmlns:p14="http://schemas.microsoft.com/office/powerpoint/2010/main" val="3060748971"/>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ppt_x"/>
                                          </p:val>
                                        </p:tav>
                                        <p:tav tm="100000">
                                          <p:val>
                                            <p:strVal val="#ppt_x"/>
                                          </p:val>
                                        </p:tav>
                                      </p:tavLst>
                                    </p:anim>
                                    <p:anim calcmode="lin" valueType="num">
                                      <p:cBhvr additive="base">
                                        <p:cTn id="18" dur="500" fill="hold"/>
                                        <p:tgtEl>
                                          <p:spTgt spid="8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par>
                                <p:cTn id="34" presetID="53" presetClass="entr" presetSubtype="16"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p:cTn id="36" dur="500" fill="hold"/>
                                        <p:tgtEl>
                                          <p:spTgt spid="81"/>
                                        </p:tgtEl>
                                        <p:attrNameLst>
                                          <p:attrName>ppt_w</p:attrName>
                                        </p:attrNameLst>
                                      </p:cBhvr>
                                      <p:tavLst>
                                        <p:tav tm="0">
                                          <p:val>
                                            <p:fltVal val="0"/>
                                          </p:val>
                                        </p:tav>
                                        <p:tav tm="100000">
                                          <p:val>
                                            <p:strVal val="#ppt_w"/>
                                          </p:val>
                                        </p:tav>
                                      </p:tavLst>
                                    </p:anim>
                                    <p:anim calcmode="lin" valueType="num">
                                      <p:cBhvr>
                                        <p:cTn id="37" dur="500" fill="hold"/>
                                        <p:tgtEl>
                                          <p:spTgt spid="81"/>
                                        </p:tgtEl>
                                        <p:attrNameLst>
                                          <p:attrName>ppt_h</p:attrName>
                                        </p:attrNameLst>
                                      </p:cBhvr>
                                      <p:tavLst>
                                        <p:tav tm="0">
                                          <p:val>
                                            <p:fltVal val="0"/>
                                          </p:val>
                                        </p:tav>
                                        <p:tav tm="100000">
                                          <p:val>
                                            <p:strVal val="#ppt_h"/>
                                          </p:val>
                                        </p:tav>
                                      </p:tavLst>
                                    </p:anim>
                                    <p:animEffect transition="in" filter="fade">
                                      <p:cBhvr>
                                        <p:cTn id="38" dur="500"/>
                                        <p:tgtEl>
                                          <p:spTgt spid="81"/>
                                        </p:tgtEl>
                                      </p:cBhvr>
                                    </p:animEffect>
                                  </p:childTnLst>
                                </p:cTn>
                              </p:par>
                              <p:par>
                                <p:cTn id="39" presetID="53" presetClass="entr" presetSubtype="16"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fltVal val="0"/>
                                          </p:val>
                                        </p:tav>
                                        <p:tav tm="100000">
                                          <p:val>
                                            <p:strVal val="#ppt_w"/>
                                          </p:val>
                                        </p:tav>
                                      </p:tavLst>
                                    </p:anim>
                                    <p:anim calcmode="lin" valueType="num">
                                      <p:cBhvr>
                                        <p:cTn id="42" dur="500" fill="hold"/>
                                        <p:tgtEl>
                                          <p:spTgt spid="84"/>
                                        </p:tgtEl>
                                        <p:attrNameLst>
                                          <p:attrName>ppt_h</p:attrName>
                                        </p:attrNameLst>
                                      </p:cBhvr>
                                      <p:tavLst>
                                        <p:tav tm="0">
                                          <p:val>
                                            <p:fltVal val="0"/>
                                          </p:val>
                                        </p:tav>
                                        <p:tav tm="100000">
                                          <p:val>
                                            <p:strVal val="#ppt_h"/>
                                          </p:val>
                                        </p:tav>
                                      </p:tavLst>
                                    </p:anim>
                                    <p:animEffect transition="in" filter="fade">
                                      <p:cBhvr>
                                        <p:cTn id="43" dur="500"/>
                                        <p:tgtEl>
                                          <p:spTgt spid="84"/>
                                        </p:tgtEl>
                                      </p:cBhvr>
                                    </p:animEffect>
                                  </p:childTnLst>
                                </p:cTn>
                              </p:par>
                              <p:par>
                                <p:cTn id="44" presetID="53" presetClass="entr" presetSubtype="16"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 calcmode="lin" valueType="num">
                                      <p:cBhvr>
                                        <p:cTn id="56" dur="500" fill="hold"/>
                                        <p:tgtEl>
                                          <p:spTgt spid="92"/>
                                        </p:tgtEl>
                                        <p:attrNameLst>
                                          <p:attrName>ppt_w</p:attrName>
                                        </p:attrNameLst>
                                      </p:cBhvr>
                                      <p:tavLst>
                                        <p:tav tm="0">
                                          <p:val>
                                            <p:fltVal val="0"/>
                                          </p:val>
                                        </p:tav>
                                        <p:tav tm="100000">
                                          <p:val>
                                            <p:strVal val="#ppt_w"/>
                                          </p:val>
                                        </p:tav>
                                      </p:tavLst>
                                    </p:anim>
                                    <p:anim calcmode="lin" valueType="num">
                                      <p:cBhvr>
                                        <p:cTn id="57" dur="500" fill="hold"/>
                                        <p:tgtEl>
                                          <p:spTgt spid="92"/>
                                        </p:tgtEl>
                                        <p:attrNameLst>
                                          <p:attrName>ppt_h</p:attrName>
                                        </p:attrNameLst>
                                      </p:cBhvr>
                                      <p:tavLst>
                                        <p:tav tm="0">
                                          <p:val>
                                            <p:fltVal val="0"/>
                                          </p:val>
                                        </p:tav>
                                        <p:tav tm="100000">
                                          <p:val>
                                            <p:strVal val="#ppt_h"/>
                                          </p:val>
                                        </p:tav>
                                      </p:tavLst>
                                    </p:anim>
                                    <p:animEffect transition="in" filter="fade">
                                      <p:cBhvr>
                                        <p:cTn id="58" dur="500"/>
                                        <p:tgtEl>
                                          <p:spTgt spid="9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500" fill="hold"/>
                                        <p:tgtEl>
                                          <p:spTgt spid="54"/>
                                        </p:tgtEl>
                                        <p:attrNameLst>
                                          <p:attrName>ppt_w</p:attrName>
                                        </p:attrNameLst>
                                      </p:cBhvr>
                                      <p:tavLst>
                                        <p:tav tm="0">
                                          <p:val>
                                            <p:fltVal val="0"/>
                                          </p:val>
                                        </p:tav>
                                        <p:tav tm="100000">
                                          <p:val>
                                            <p:strVal val="#ppt_w"/>
                                          </p:val>
                                        </p:tav>
                                      </p:tavLst>
                                    </p:anim>
                                    <p:anim calcmode="lin" valueType="num">
                                      <p:cBhvr>
                                        <p:cTn id="71" dur="500" fill="hold"/>
                                        <p:tgtEl>
                                          <p:spTgt spid="54"/>
                                        </p:tgtEl>
                                        <p:attrNameLst>
                                          <p:attrName>ppt_h</p:attrName>
                                        </p:attrNameLst>
                                      </p:cBhvr>
                                      <p:tavLst>
                                        <p:tav tm="0">
                                          <p:val>
                                            <p:fltVal val="0"/>
                                          </p:val>
                                        </p:tav>
                                        <p:tav tm="100000">
                                          <p:val>
                                            <p:strVal val="#ppt_h"/>
                                          </p:val>
                                        </p:tav>
                                      </p:tavLst>
                                    </p:anim>
                                    <p:animEffect transition="in" filter="fade">
                                      <p:cBhvr>
                                        <p:cTn id="72" dur="500"/>
                                        <p:tgtEl>
                                          <p:spTgt spid="54"/>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animBg="1"/>
      <p:bldP spid="91" grpId="0"/>
      <p:bldP spid="9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2995613"/>
            <a:ext cx="12192000" cy="914400"/>
          </a:xfrm>
          <a:prstGeom prst="rect">
            <a:avLst/>
          </a:prstGeom>
          <a:solidFill>
            <a:srgbClr val="333333"/>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lIns="45719" tIns="45719" rIns="45719" bIns="45719" anchor="b"/>
          <a:lstStyle>
            <a:lvl1pPr algn="l" defTabSz="457200" rtl="0" eaLnBrk="0" fontAlgn="base" hangingPunct="0">
              <a:spcBef>
                <a:spcPct val="0"/>
              </a:spcBef>
              <a:spcAft>
                <a:spcPct val="0"/>
              </a:spcAft>
              <a:defRPr sz="1200">
                <a:solidFill>
                  <a:srgbClr val="000000"/>
                </a:solidFill>
                <a:latin typeface="+mj-lt"/>
                <a:ea typeface="MS PGothic" panose="020B0600070205080204" pitchFamily="34" charset="-128"/>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charset="0"/>
                <a:ea typeface="MS PGothic" panose="020B0600070205080204" pitchFamily="34" charset="-128"/>
                <a:cs typeface="Helvetica"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pPr algn="ctr" defTabSz="914400" eaLnBrk="1">
              <a:defRPr/>
            </a:pPr>
            <a:r>
              <a:rPr lang="en-US" sz="3600" kern="0" dirty="0" smtClean="0">
                <a:solidFill>
                  <a:srgbClr val="FFFFFF"/>
                </a:solidFill>
                <a:latin typeface="Century Gothic" charset="0"/>
                <a:ea typeface="+mj-ea"/>
                <a:cs typeface="Century Gothic" charset="0"/>
                <a:sym typeface="Century Gothic" charset="0"/>
              </a:rPr>
              <a:t>Configurations and General</a:t>
            </a:r>
            <a:r>
              <a:rPr lang="en-US" sz="1600" kern="0" dirty="0">
                <a:solidFill>
                  <a:srgbClr val="FFFFFF"/>
                </a:solidFill>
                <a:latin typeface="Century Gothic" charset="0"/>
                <a:ea typeface="+mj-ea"/>
                <a:cs typeface="Century Gothic" charset="0"/>
                <a:sym typeface="Century Gothic" charset="0"/>
              </a:rPr>
              <a:t/>
            </a:r>
            <a:br>
              <a:rPr lang="en-US" sz="1600" kern="0" dirty="0">
                <a:solidFill>
                  <a:srgbClr val="FFFFFF"/>
                </a:solidFill>
                <a:latin typeface="Century Gothic" charset="0"/>
                <a:ea typeface="+mj-ea"/>
                <a:cs typeface="Century Gothic" charset="0"/>
                <a:sym typeface="Century Gothic" charset="0"/>
              </a:rPr>
            </a:br>
            <a:endParaRPr lang="en-US" kern="0" dirty="0">
              <a:ea typeface="+mj-ea"/>
              <a:sym typeface="Helvetica" charset="0"/>
            </a:endParaRPr>
          </a:p>
        </p:txBody>
      </p:sp>
    </p:spTree>
    <p:extLst>
      <p:ext uri="{BB962C8B-B14F-4D97-AF65-F5344CB8AC3E}">
        <p14:creationId xmlns:p14="http://schemas.microsoft.com/office/powerpoint/2010/main" val="219246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Jetfabrik - Coloured 8 - Light">
      <a:dk1>
        <a:srgbClr val="445469"/>
      </a:dk1>
      <a:lt1>
        <a:sysClr val="window" lastClr="FFFFFF"/>
      </a:lt1>
      <a:dk2>
        <a:srgbClr val="445469"/>
      </a:dk2>
      <a:lt2>
        <a:srgbClr val="FFFFFF"/>
      </a:lt2>
      <a:accent1>
        <a:srgbClr val="44C69E"/>
      </a:accent1>
      <a:accent2>
        <a:srgbClr val="93CC5A"/>
      </a:accent2>
      <a:accent3>
        <a:srgbClr val="EDBD3C"/>
      </a:accent3>
      <a:accent4>
        <a:srgbClr val="E43D53"/>
      </a:accent4>
      <a:accent5>
        <a:srgbClr val="525964"/>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9971</TotalTime>
  <Words>3641</Words>
  <Application>Microsoft Office PowerPoint</Application>
  <PresentationFormat>Widescreen</PresentationFormat>
  <Paragraphs>619</Paragraphs>
  <Slides>68</Slides>
  <Notes>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68</vt:i4>
      </vt:variant>
    </vt:vector>
  </HeadingPairs>
  <TitlesOfParts>
    <vt:vector size="89" baseType="lpstr">
      <vt:lpstr>Arial</vt:lpstr>
      <vt:lpstr>Calibri</vt:lpstr>
      <vt:lpstr>Calibri Light</vt:lpstr>
      <vt:lpstr>Century Gothic</vt:lpstr>
      <vt:lpstr>Helvetica</vt:lpstr>
      <vt:lpstr>Lato</vt:lpstr>
      <vt:lpstr>Lato Black</vt:lpstr>
      <vt:lpstr>Lato Light</vt:lpstr>
      <vt:lpstr>Lato Regular</vt:lpstr>
      <vt:lpstr>MS PGothic</vt:lpstr>
      <vt:lpstr>MS PGothic</vt:lpstr>
      <vt:lpstr>Myriad Pro</vt:lpstr>
      <vt:lpstr>Open Sans Light</vt:lpstr>
      <vt:lpstr>Raleway ExtraBold</vt:lpstr>
      <vt:lpstr>Raleway Light</vt:lpstr>
      <vt:lpstr>Raleway Regular</vt:lpstr>
      <vt:lpstr>Times New Roman</vt:lpstr>
      <vt:lpstr>Wingdings</vt:lpstr>
      <vt:lpstr>Office Theme</vt:lpstr>
      <vt:lpstr>Custom Design</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Wain</dc:creator>
  <cp:lastModifiedBy>Daniel Wain</cp:lastModifiedBy>
  <cp:revision>170</cp:revision>
  <dcterms:created xsi:type="dcterms:W3CDTF">2016-02-17T22:14:44Z</dcterms:created>
  <dcterms:modified xsi:type="dcterms:W3CDTF">2016-02-25T00:43:27Z</dcterms:modified>
</cp:coreProperties>
</file>